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Shape 2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 name="Shape 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fr"/>
              <a:t>Je ne suis pas un expert en programmation fonctionnelle mais je m'y intéresse pas mal et il y a des concepts très intéressants.</a:t>
            </a:r>
          </a:p>
          <a:p>
            <a:pPr lvl="0" rtl="0">
              <a:buNone/>
            </a:pPr>
            <a:r>
              <a:rPr lang="fr"/>
              <a:t>Par exemple, contrairement à la programmation impérative où tout repose sur une machine à états qui change au fur et à mesure de l'exécution du programme, dans le paradigme fonctionnel il n'y a pas d'états. Du coup toute affectation de variable est interdite et toutes les variables sont imutables.</a:t>
            </a:r>
          </a:p>
          <a:p>
            <a:pPr>
              <a:buNone/>
            </a:pPr>
            <a:r>
              <a:rPr lang="fr"/>
              <a:t>De même, en Java tout est objet et chaque méthode à accès aux attributs de classe voire à des paramètres globaux sur l'état de l'application. Dans le concept de la programmation fonctionnelle, les fonctions sont des boites noires qui prennent des paramètres et produisent un retour. Le code à l'intérieur des fonctions ne doit pas interagir avec l'extérieur, tout doit être passé en paramètre.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fr"/>
              <a:t>Les avantages sont d'abord qu'il n'y a donc pas d'effets de bord. C'est à dire qu'une fonction avec certains paramètres aura toujours le même résultat. Pas d'interaction avec un état x ou y de l'application.</a:t>
            </a:r>
          </a:p>
          <a:p>
            <a:pPr lvl="0" rtl="0">
              <a:buNone/>
            </a:pPr>
            <a:r>
              <a:rPr lang="fr"/>
              <a:t>Ça permet donc d'avoir des programmes beaucoup plus facilement testables et parallélisables puisque chaque bloc peut vivre indépendamment.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fr"/>
              <a:t>Si on en revient à Java, où tout est objet, on peut se demander si cela est vraiment pertinent.</a:t>
            </a:r>
          </a:p>
          <a:p>
            <a:pPr lvl="0" rtl="0">
              <a:buNone/>
            </a:pPr>
            <a:r>
              <a:rPr lang="fr"/>
              <a:t>Les objets sont très pratiques pour représenter des entités à part entière, comme une personne, une requête HTTP ou autre...</a:t>
            </a:r>
          </a:p>
          <a:p>
            <a:pPr lvl="0" rtl="0">
              <a:buNone/>
            </a:pPr>
            <a:r>
              <a:rPr lang="fr"/>
              <a:t>Mais qu'en est-il pour une librairie d'utilitaires ? Une Dao ? Une couche de services ? Ou une action struts ?</a:t>
            </a:r>
          </a:p>
          <a:p>
            <a:pPr lvl="0" rtl="0">
              <a:buNone/>
            </a:pPr>
            <a:r>
              <a:rPr lang="fr"/>
              <a:t>Ce sont simplement des fonctions qui exécutent du code et il n'y a pas toujours de sens l'encapsuler dans un objet.</a:t>
            </a:r>
          </a:p>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buNone/>
            </a:pPr>
            <a:r>
              <a:rPr lang="fr"/>
              <a:t>C'est là où le mot clé static vient à notre secours.</a:t>
            </a:r>
          </a:p>
          <a:p>
            <a:pPr lvl="0" rtl="0">
              <a:buNone/>
            </a:pPr>
            <a:r>
              <a:rPr lang="fr"/>
              <a:t>En rattachant les éléments à la classe et non pas à l'instance, ça nous assure de conserver un code indépendant du contexte global de l'objet et donc très facilement testable. De même, mettre autant que possible les paramètre des méthodes en final permet de garantir qu'ils ne seront pas modifiés et donc qu'il est possible d'utiliser cette méthode de manière sécurisée pour ces objets.</a:t>
            </a:r>
          </a:p>
          <a:p>
            <a:pPr lvl="0" rtl="0">
              <a:buNone/>
            </a:pPr>
            <a:r>
              <a:rPr lang="fr"/>
              <a:t>Je conseille donc de réfléchir pour mettre le plus de code possible en static ainsi que de variables en final afin d'avoir une plus grande sécurité lors de l'exécution.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Shape 1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Shape 1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Shape 1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Shape 49"/>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 name="Shape 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 name="Shape 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 name="Shape 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subTitle" idx="1"/>
          </p:nvPr>
        </p:nvSpPr>
        <p:spPr>
          <a:xfrm>
            <a:off x="685800" y="3786737"/>
            <a:ext cx="7772400" cy="1046400"/>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1pPr>
            <a:lvl2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2pPr>
            <a:lvl3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3pPr>
            <a:lvl4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4pPr>
            <a:lvl5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5pPr>
            <a:lvl6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6pPr>
            <a:lvl7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7pPr>
            <a:lvl8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8pPr>
            <a:lvl9pPr marL="0" indent="190500" algn="ctr" rtl="0">
              <a:lnSpc>
                <a:spcPct val="100000"/>
              </a:lnSpc>
              <a:spcBef>
                <a:spcPts val="0"/>
              </a:spcBef>
              <a:spcAft>
                <a:spcPts val="0"/>
              </a:spcAft>
              <a:buClr>
                <a:schemeClr val="lt2"/>
              </a:buClr>
              <a:buSzPct val="100000"/>
              <a:buFont typeface="Arial"/>
              <a:buNone/>
              <a:defRPr sz="3000" b="0" i="0" u="none" strike="noStrike" cap="none" baseline="0">
                <a:solidFill>
                  <a:schemeClr val="lt2"/>
                </a:solidFill>
                <a:latin typeface="Arial"/>
                <a:ea typeface="Arial"/>
                <a:cs typeface="Arial"/>
                <a:sym typeface="Arial"/>
              </a:defRPr>
            </a:lvl9pPr>
          </a:lstStyle>
          <a:p>
            <a:endParaRPr/>
          </a:p>
        </p:txBody>
      </p:sp>
      <p:sp>
        <p:nvSpPr>
          <p:cNvPr id="9" name="Shape 9"/>
          <p:cNvSpPr txBox="1">
            <a:spLocks noGrp="1"/>
          </p:cNvSpPr>
          <p:nvPr>
            <p:ph type="ctrTitle"/>
          </p:nvPr>
        </p:nvSpPr>
        <p:spPr>
          <a:xfrm>
            <a:off x="685800" y="2111123"/>
            <a:ext cx="7772400" cy="1546500"/>
          </a:xfrm>
          <a:prstGeom prst="rect">
            <a:avLst/>
          </a:prstGeom>
          <a:noFill/>
          <a:ln>
            <a:noFill/>
          </a:ln>
        </p:spPr>
        <p:txBody>
          <a:bodyPr lIns="91425" tIns="91425" rIns="91425" bIns="91425" anchor="b" anchorCtr="0"/>
          <a:lstStyle>
            <a:lvl1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1pPr>
            <a:lvl2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2pPr>
            <a:lvl3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3pPr>
            <a:lvl4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4pPr>
            <a:lvl5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5pPr>
            <a:lvl6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6pPr>
            <a:lvl7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7pPr>
            <a:lvl8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8pPr>
            <a:lvl9pPr marL="0" indent="304800" algn="ctr" rtl="0">
              <a:spcBef>
                <a:spcPts val="0"/>
              </a:spcBef>
              <a:buClr>
                <a:schemeClr val="lt1"/>
              </a:buClr>
              <a:buSzPct val="100000"/>
              <a:buFont typeface="Arial"/>
              <a:buNone/>
              <a:defRPr sz="4800" b="1" i="0" u="none" strike="noStrike" cap="none" baseline="0">
                <a:solidFill>
                  <a:schemeClr val="lt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lt1"/>
              </a:buClr>
              <a:buSzPct val="166666"/>
              <a:buFont typeface="Arial"/>
              <a:buChar char="•"/>
              <a:defRPr sz="1800">
                <a:solidFill>
                  <a:schemeClr val="lt1"/>
                </a:solidFill>
              </a:defRPr>
            </a:lvl1pPr>
            <a:lvl2pPr marL="285750" indent="-285750" algn="ctr" rtl="0">
              <a:lnSpc>
                <a:spcPct val="100000"/>
              </a:lnSpc>
              <a:spcBef>
                <a:spcPts val="0"/>
              </a:spcBef>
              <a:spcAft>
                <a:spcPts val="0"/>
              </a:spcAft>
              <a:buClr>
                <a:schemeClr val="lt1"/>
              </a:buClr>
              <a:buSzPct val="100000"/>
              <a:buFont typeface="Courier New"/>
              <a:buChar char="o"/>
              <a:defRPr sz="1800">
                <a:solidFill>
                  <a:schemeClr val="lt1"/>
                </a:solidFill>
              </a:defRPr>
            </a:lvl2pPr>
            <a:lvl3pPr marL="285750" indent="-285750" algn="ctr" rtl="0">
              <a:lnSpc>
                <a:spcPct val="100000"/>
              </a:lnSpc>
              <a:spcBef>
                <a:spcPts val="0"/>
              </a:spcBef>
              <a:spcAft>
                <a:spcPts val="0"/>
              </a:spcAft>
              <a:buClr>
                <a:schemeClr val="lt1"/>
              </a:buClr>
              <a:buSzPct val="100000"/>
              <a:buFont typeface="Wingdings"/>
              <a:buChar char="§"/>
              <a:defRPr sz="1800">
                <a:solidFill>
                  <a:schemeClr val="lt1"/>
                </a:solidFill>
              </a:defRPr>
            </a:lvl3pPr>
            <a:lvl4pPr marL="285750" indent="-285750" algn="ctr" rtl="0">
              <a:lnSpc>
                <a:spcPct val="100000"/>
              </a:lnSpc>
              <a:spcBef>
                <a:spcPts val="0"/>
              </a:spcBef>
              <a:spcAft>
                <a:spcPts val="0"/>
              </a:spcAft>
              <a:buClr>
                <a:schemeClr val="lt1"/>
              </a:buClr>
              <a:buSzPct val="166666"/>
              <a:buFont typeface="Arial"/>
              <a:buChar char="•"/>
              <a:defRPr sz="1800">
                <a:solidFill>
                  <a:schemeClr val="lt1"/>
                </a:solidFill>
              </a:defRPr>
            </a:lvl4pPr>
            <a:lvl5pPr marL="285750" indent="-285750" algn="ctr" rtl="0">
              <a:lnSpc>
                <a:spcPct val="100000"/>
              </a:lnSpc>
              <a:spcBef>
                <a:spcPts val="0"/>
              </a:spcBef>
              <a:spcAft>
                <a:spcPts val="0"/>
              </a:spcAft>
              <a:buClr>
                <a:schemeClr val="lt1"/>
              </a:buClr>
              <a:buSzPct val="100000"/>
              <a:buFont typeface="Courier New"/>
              <a:buChar char="o"/>
              <a:defRPr sz="1800">
                <a:solidFill>
                  <a:schemeClr val="lt1"/>
                </a:solidFill>
              </a:defRPr>
            </a:lvl5pPr>
            <a:lvl6pPr marL="285750" indent="-285750" algn="ctr" rtl="0">
              <a:lnSpc>
                <a:spcPct val="100000"/>
              </a:lnSpc>
              <a:spcBef>
                <a:spcPts val="0"/>
              </a:spcBef>
              <a:spcAft>
                <a:spcPts val="0"/>
              </a:spcAft>
              <a:buClr>
                <a:schemeClr val="lt1"/>
              </a:buClr>
              <a:buSzPct val="100000"/>
              <a:buFont typeface="Wingdings"/>
              <a:buChar char="§"/>
              <a:defRPr sz="1800">
                <a:solidFill>
                  <a:schemeClr val="lt1"/>
                </a:solidFill>
              </a:defRPr>
            </a:lvl6pPr>
            <a:lvl7pPr marL="285750" indent="-285750" algn="ctr" rtl="0">
              <a:lnSpc>
                <a:spcPct val="100000"/>
              </a:lnSpc>
              <a:spcBef>
                <a:spcPts val="0"/>
              </a:spcBef>
              <a:spcAft>
                <a:spcPts val="0"/>
              </a:spcAft>
              <a:buClr>
                <a:schemeClr val="lt1"/>
              </a:buClr>
              <a:buSzPct val="166666"/>
              <a:buFont typeface="Arial"/>
              <a:buChar char="•"/>
              <a:defRPr sz="1800">
                <a:solidFill>
                  <a:schemeClr val="lt1"/>
                </a:solidFill>
              </a:defRPr>
            </a:lvl7pPr>
            <a:lvl8pPr marL="285750" indent="-285750" algn="ctr" rtl="0">
              <a:lnSpc>
                <a:spcPct val="100000"/>
              </a:lnSpc>
              <a:spcBef>
                <a:spcPts val="0"/>
              </a:spcBef>
              <a:spcAft>
                <a:spcPts val="0"/>
              </a:spcAft>
              <a:buClr>
                <a:schemeClr val="lt1"/>
              </a:buClr>
              <a:buSzPct val="100000"/>
              <a:buFont typeface="Courier New"/>
              <a:buChar char="o"/>
              <a:defRPr sz="1800">
                <a:solidFill>
                  <a:schemeClr val="lt1"/>
                </a:solidFill>
              </a:defRPr>
            </a:lvl8pPr>
            <a:lvl9pPr marL="285750" indent="-285750" algn="ctr" rtl="0">
              <a:lnSpc>
                <a:spcPct val="100000"/>
              </a:lnSpc>
              <a:spcBef>
                <a:spcPts val="0"/>
              </a:spcBef>
              <a:spcAft>
                <a:spcPts val="0"/>
              </a:spcAft>
              <a:buClr>
                <a:schemeClr val="lt1"/>
              </a:buClr>
              <a:buSzPct val="100000"/>
              <a:buFont typeface="Wingdings"/>
              <a:buChar char="§"/>
              <a:defRPr sz="18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1pPr>
            <a:lvl2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2pPr>
            <a:lvl3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3pPr>
            <a:lvl4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4pPr>
            <a:lvl5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5pPr>
            <a:lvl6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6pPr>
            <a:lvl7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7pPr>
            <a:lvl8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8pPr>
            <a:lvl9pPr marL="0" indent="228600" algn="l" rtl="0">
              <a:spcBef>
                <a:spcPts val="0"/>
              </a:spcBef>
              <a:buClr>
                <a:schemeClr val="lt1"/>
              </a:buClr>
              <a:buSzPct val="100000"/>
              <a:buFont typeface="Arial"/>
              <a:buNone/>
              <a:defRPr sz="3600" b="1" i="0" u="none" strike="noStrike" cap="none" baseline="0">
                <a:solidFill>
                  <a:schemeClr val="lt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lt1"/>
              </a:buClr>
              <a:buSzPct val="166666"/>
              <a:buFont typeface="Arial"/>
              <a:buChar char="•"/>
              <a:defRPr sz="3000" b="0" i="0" u="none" strike="noStrike" cap="none" baseline="0">
                <a:solidFill>
                  <a:schemeClr val="lt1"/>
                </a:solidFill>
                <a:latin typeface="Arial"/>
                <a:ea typeface="Arial"/>
                <a:cs typeface="Arial"/>
                <a:sym typeface="Arial"/>
              </a:defRPr>
            </a:lvl1pPr>
            <a:lvl2pPr marL="742950" indent="-285750" algn="l" rtl="0">
              <a:spcBef>
                <a:spcPts val="480"/>
              </a:spcBef>
              <a:buClr>
                <a:schemeClr val="lt1"/>
              </a:buClr>
              <a:buSzPct val="100000"/>
              <a:buFont typeface="Courier New"/>
              <a:buChar char="o"/>
              <a:defRPr sz="2400" b="0" i="0" u="none" strike="noStrike" cap="none" baseline="0">
                <a:solidFill>
                  <a:schemeClr val="lt1"/>
                </a:solidFill>
                <a:latin typeface="Arial"/>
                <a:ea typeface="Arial"/>
                <a:cs typeface="Arial"/>
                <a:sym typeface="Arial"/>
              </a:defRPr>
            </a:lvl2pPr>
            <a:lvl3pPr marL="1143000" indent="-228600" algn="l" rtl="0">
              <a:spcBef>
                <a:spcPts val="480"/>
              </a:spcBef>
              <a:buClr>
                <a:schemeClr val="lt1"/>
              </a:buClr>
              <a:buSzPct val="100000"/>
              <a:buFont typeface="Wingdings"/>
              <a:buChar char="§"/>
              <a:defRPr sz="2400" b="0" i="0" u="none" strike="noStrike" cap="none" baseline="0">
                <a:solidFill>
                  <a:schemeClr val="lt1"/>
                </a:solidFill>
                <a:latin typeface="Arial"/>
                <a:ea typeface="Arial"/>
                <a:cs typeface="Arial"/>
                <a:sym typeface="Arial"/>
              </a:defRPr>
            </a:lvl3pPr>
            <a:lvl4pPr marL="1600200" indent="-228600" algn="l" rtl="0">
              <a:spcBef>
                <a:spcPts val="360"/>
              </a:spcBef>
              <a:buClr>
                <a:schemeClr val="lt1"/>
              </a:buClr>
              <a:buSzPct val="166666"/>
              <a:buFont typeface="Arial"/>
              <a:buChar char="•"/>
              <a:defRPr sz="1800" b="0" i="0" u="none" strike="noStrike" cap="none" baseline="0">
                <a:solidFill>
                  <a:schemeClr val="lt1"/>
                </a:solidFill>
                <a:latin typeface="Arial"/>
                <a:ea typeface="Arial"/>
                <a:cs typeface="Arial"/>
                <a:sym typeface="Arial"/>
              </a:defRPr>
            </a:lvl4pPr>
            <a:lvl5pPr marL="2057400" indent="-228600" algn="l" rtl="0">
              <a:spcBef>
                <a:spcPts val="360"/>
              </a:spcBef>
              <a:buClr>
                <a:schemeClr val="lt1"/>
              </a:buClr>
              <a:buSzPct val="100000"/>
              <a:buFont typeface="Courier New"/>
              <a:buChar char="o"/>
              <a:defRPr sz="1800" b="0" i="0" u="none" strike="noStrike" cap="none" baseline="0">
                <a:solidFill>
                  <a:schemeClr val="lt1"/>
                </a:solidFill>
                <a:latin typeface="Arial"/>
                <a:ea typeface="Arial"/>
                <a:cs typeface="Arial"/>
                <a:sym typeface="Arial"/>
              </a:defRPr>
            </a:lvl5pPr>
            <a:lvl6pPr marL="2514600" indent="-228600" algn="l" rtl="0">
              <a:spcBef>
                <a:spcPts val="360"/>
              </a:spcBef>
              <a:buClr>
                <a:schemeClr val="lt1"/>
              </a:buClr>
              <a:buSzPct val="100000"/>
              <a:buFont typeface="Wingdings"/>
              <a:buChar char="§"/>
              <a:defRPr sz="1800" b="0" i="0" u="none" strike="noStrike" cap="none" baseline="0">
                <a:solidFill>
                  <a:schemeClr val="lt1"/>
                </a:solidFill>
                <a:latin typeface="Arial"/>
                <a:ea typeface="Arial"/>
                <a:cs typeface="Arial"/>
                <a:sym typeface="Arial"/>
              </a:defRPr>
            </a:lvl6pPr>
            <a:lvl7pPr marL="2971800" indent="-228600" algn="l" rtl="0">
              <a:spcBef>
                <a:spcPts val="360"/>
              </a:spcBef>
              <a:buClr>
                <a:schemeClr val="lt1"/>
              </a:buClr>
              <a:buSzPct val="166666"/>
              <a:buFont typeface="Arial"/>
              <a:buChar char="•"/>
              <a:defRPr sz="1800" b="0" i="0" u="none" strike="noStrike" cap="none" baseline="0">
                <a:solidFill>
                  <a:schemeClr val="lt1"/>
                </a:solidFill>
                <a:latin typeface="Arial"/>
                <a:ea typeface="Arial"/>
                <a:cs typeface="Arial"/>
                <a:sym typeface="Arial"/>
              </a:defRPr>
            </a:lvl7pPr>
            <a:lvl8pPr marL="3429000" indent="-228600" algn="l" rtl="0">
              <a:spcBef>
                <a:spcPts val="360"/>
              </a:spcBef>
              <a:buClr>
                <a:schemeClr val="lt1"/>
              </a:buClr>
              <a:buSzPct val="100000"/>
              <a:buFont typeface="Courier New"/>
              <a:buChar char="o"/>
              <a:defRPr sz="1800" b="0" i="0" u="none" strike="noStrike" cap="none" baseline="0">
                <a:solidFill>
                  <a:schemeClr val="lt1"/>
                </a:solidFill>
                <a:latin typeface="Arial"/>
                <a:ea typeface="Arial"/>
                <a:cs typeface="Arial"/>
                <a:sym typeface="Arial"/>
              </a:defRPr>
            </a:lvl8pPr>
            <a:lvl9pPr marL="3886200" indent="-228600" algn="l" rtl="0">
              <a:spcBef>
                <a:spcPts val="360"/>
              </a:spcBef>
              <a:buClr>
                <a:schemeClr val="lt1"/>
              </a:buClr>
              <a:buSzPct val="100000"/>
              <a:buFont typeface="Wingdings"/>
              <a:buChar char="§"/>
              <a:defRPr sz="1800" b="0" i="0" u="none" strike="noStrike" cap="none" baseline="0">
                <a:solidFill>
                  <a:schemeClr val="lt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C._A._R._Hoare"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mailto:javalist@nexeo.fr" TargetMode="Externa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hyperlink" Target="http://thetechcandy.wordpress.com/2010/01/28/avoid-null/" TargetMode="External"/><Relationship Id="rId3" Type="http://schemas.openxmlformats.org/officeDocument/2006/relationships/hyperlink" Target="mailto:javalist@nexeo.fr" TargetMode="External"/><Relationship Id="rId7" Type="http://schemas.openxmlformats.org/officeDocument/2006/relationships/hyperlink" Target="http://www.codecommit.com/blog/scala/the-option-pattern"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blog.octo.com/comment-ne-plus-avoir-de-nullpointerexception-en-java/" TargetMode="External"/><Relationship Id="rId5" Type="http://schemas.openxmlformats.org/officeDocument/2006/relationships/hyperlink" Target="http://blog.xebia.fr/2012/11/08/back-to-basics-bien-maitriser-les-classes-internes-en-java/" TargetMode="External"/><Relationship Id="rId4" Type="http://schemas.openxmlformats.org/officeDocument/2006/relationships/hyperlink" Target="https://code.google.com/p/guava-libraries/" TargetMode="External"/><Relationship Id="rId9" Type="http://schemas.openxmlformats.org/officeDocument/2006/relationships/hyperlink" Target="http://blog.joda.org/2007/01/java-7-null-ignore-invocation_9576.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mailto:javalist@nexeo.fr"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mailto:javalist@nexeo.fr"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mailto:javalist@nexeo.fr"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685800" y="2111123"/>
            <a:ext cx="7772400" cy="1546474"/>
          </a:xfrm>
          <a:prstGeom prst="rect">
            <a:avLst/>
          </a:prstGeom>
        </p:spPr>
        <p:txBody>
          <a:bodyPr lIns="91425" tIns="91425" rIns="91425" bIns="91425" anchor="b" anchorCtr="0">
            <a:noAutofit/>
          </a:bodyPr>
          <a:lstStyle/>
          <a:p>
            <a:pPr lvl="0" rtl="0">
              <a:buNone/>
            </a:pPr>
            <a:r>
              <a:rPr lang="fr"/>
              <a:t>Java, </a:t>
            </a:r>
          </a:p>
          <a:p>
            <a:pPr>
              <a:buNone/>
            </a:pPr>
            <a:r>
              <a:rPr lang="fr"/>
              <a:t>générique et réutilisable</a:t>
            </a:r>
          </a:p>
        </p:txBody>
      </p:sp>
      <p:sp>
        <p:nvSpPr>
          <p:cNvPr id="24" name="Shape 24"/>
          <p:cNvSpPr txBox="1">
            <a:spLocks noGrp="1"/>
          </p:cNvSpPr>
          <p:nvPr>
            <p:ph type="subTitle" idx="1"/>
          </p:nvPr>
        </p:nvSpPr>
        <p:spPr>
          <a:xfrm>
            <a:off x="685800" y="4396337"/>
            <a:ext cx="7772400" cy="1046400"/>
          </a:xfrm>
          <a:prstGeom prst="rect">
            <a:avLst/>
          </a:prstGeom>
        </p:spPr>
        <p:txBody>
          <a:bodyPr lIns="91425" tIns="91425" rIns="91425" bIns="91425" anchor="t" anchorCtr="0">
            <a:noAutofit/>
          </a:bodyPr>
          <a:lstStyle/>
          <a:p>
            <a:pPr lvl="0" rtl="0">
              <a:buNone/>
            </a:pPr>
            <a:r>
              <a:rPr lang="fr"/>
              <a:t>+ Bonnes pratiques</a:t>
            </a:r>
          </a:p>
        </p:txBody>
      </p:sp>
      <p:sp>
        <p:nvSpPr>
          <p:cNvPr id="25" name="Shape 25"/>
          <p:cNvSpPr txBox="1"/>
          <p:nvPr/>
        </p:nvSpPr>
        <p:spPr>
          <a:xfrm>
            <a:off x="806825" y="6313572"/>
            <a:ext cx="7463099" cy="372299"/>
          </a:xfrm>
          <a:prstGeom prst="rect">
            <a:avLst/>
          </a:prstGeom>
          <a:noFill/>
          <a:ln>
            <a:noFill/>
          </a:ln>
        </p:spPr>
        <p:txBody>
          <a:bodyPr lIns="91425" tIns="91425" rIns="91425" bIns="91425" anchor="t" anchorCtr="0">
            <a:noAutofit/>
          </a:bodyPr>
          <a:lstStyle/>
          <a:p>
            <a:pPr algn="ctr">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Inner classes : static</a:t>
            </a:r>
          </a:p>
        </p:txBody>
      </p:sp>
      <p:sp>
        <p:nvSpPr>
          <p:cNvPr id="88" name="Shape 88"/>
          <p:cNvSpPr txBox="1">
            <a:spLocks noGrp="1"/>
          </p:cNvSpPr>
          <p:nvPr>
            <p:ph type="body" idx="1"/>
          </p:nvPr>
        </p:nvSpPr>
        <p:spPr>
          <a:xfrm>
            <a:off x="457200" y="15240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sz="2000" dirty="0"/>
              <a:t>public class MyClass {</a:t>
            </a:r>
          </a:p>
          <a:p>
            <a:pPr lvl="0" rtl="0">
              <a:lnSpc>
                <a:spcPct val="115000"/>
              </a:lnSpc>
              <a:spcBef>
                <a:spcPts val="0"/>
              </a:spcBef>
              <a:buNone/>
            </a:pPr>
            <a:r>
              <a:rPr lang="fr" sz="2000" dirty="0"/>
              <a:t>    	private MyInnerClass inner;</a:t>
            </a:r>
          </a:p>
          <a:p>
            <a:pPr lvl="0" rtl="0">
              <a:lnSpc>
                <a:spcPct val="115000"/>
              </a:lnSpc>
              <a:spcBef>
                <a:spcPts val="0"/>
              </a:spcBef>
              <a:buNone/>
            </a:pPr>
            <a:r>
              <a:rPr lang="fr" sz="2000" dirty="0"/>
              <a:t>	public MyClass() {</a:t>
            </a:r>
          </a:p>
          <a:p>
            <a:pPr lvl="0" rtl="0">
              <a:lnSpc>
                <a:spcPct val="115000"/>
              </a:lnSpc>
              <a:spcBef>
                <a:spcPts val="0"/>
              </a:spcBef>
              <a:buNone/>
            </a:pPr>
            <a:r>
              <a:rPr lang="fr" sz="2000" dirty="0"/>
              <a:t>    		inner = new MyInnerClass();</a:t>
            </a:r>
          </a:p>
          <a:p>
            <a:pPr lvl="0" rtl="0">
              <a:lnSpc>
                <a:spcPct val="115000"/>
              </a:lnSpc>
              <a:spcBef>
                <a:spcPts val="0"/>
              </a:spcBef>
              <a:buNone/>
            </a:pPr>
            <a:r>
              <a:rPr lang="fr" sz="2000" dirty="0"/>
              <a:t>	}</a:t>
            </a:r>
          </a:p>
          <a:p>
            <a:pPr lvl="0" rtl="0">
              <a:lnSpc>
                <a:spcPct val="115000"/>
              </a:lnSpc>
              <a:spcBef>
                <a:spcPts val="0"/>
              </a:spcBef>
              <a:buNone/>
            </a:pPr>
            <a:r>
              <a:rPr lang="fr" sz="2000" dirty="0"/>
              <a:t>	public static class MyInnerClass {</a:t>
            </a:r>
          </a:p>
          <a:p>
            <a:pPr lvl="0" rtl="0">
              <a:lnSpc>
                <a:spcPct val="115000"/>
              </a:lnSpc>
              <a:spcBef>
                <a:spcPts val="0"/>
              </a:spcBef>
              <a:buNone/>
            </a:pPr>
            <a:r>
              <a:rPr lang="fr" sz="2000" dirty="0"/>
              <a:t>    		private String field;</a:t>
            </a:r>
          </a:p>
          <a:p>
            <a:pPr lvl="0" rtl="0">
              <a:lnSpc>
                <a:spcPct val="115000"/>
              </a:lnSpc>
              <a:spcBef>
                <a:spcPts val="0"/>
              </a:spcBef>
              <a:buNone/>
            </a:pPr>
            <a:r>
              <a:rPr lang="fr" sz="2000" dirty="0"/>
              <a:t>	}</a:t>
            </a:r>
          </a:p>
          <a:p>
            <a:pPr lvl="0" rtl="0">
              <a:lnSpc>
                <a:spcPct val="115000"/>
              </a:lnSpc>
              <a:spcBef>
                <a:spcPts val="0"/>
              </a:spcBef>
              <a:buNone/>
            </a:pPr>
            <a:r>
              <a:rPr lang="fr" sz="2000" dirty="0"/>
              <a:t>}</a:t>
            </a:r>
          </a:p>
          <a:p>
            <a:endParaRPr sz="2000" dirty="0"/>
          </a:p>
          <a:p>
            <a:pPr lvl="0" rtl="0">
              <a:lnSpc>
                <a:spcPct val="115000"/>
              </a:lnSpc>
              <a:spcBef>
                <a:spcPts val="0"/>
              </a:spcBef>
              <a:buNone/>
            </a:pPr>
            <a:r>
              <a:rPr lang="fr" sz="2000" dirty="0"/>
              <a:t>MyInnerClass ic = new MyClass.MyInnerClass();</a:t>
            </a:r>
          </a:p>
          <a:p>
            <a:endParaRPr sz="2000" dirty="0"/>
          </a:p>
        </p:txBody>
      </p:sp>
      <p:sp>
        <p:nvSpPr>
          <p:cNvPr id="89" name="Shape 89"/>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Inner classes : locales</a:t>
            </a:r>
          </a:p>
        </p:txBody>
      </p:sp>
      <p:sp>
        <p:nvSpPr>
          <p:cNvPr id="95" name="Shape 95"/>
          <p:cNvSpPr txBox="1">
            <a:spLocks noGrp="1"/>
          </p:cNvSpPr>
          <p:nvPr>
            <p:ph type="body" idx="1"/>
          </p:nvPr>
        </p:nvSpPr>
        <p:spPr>
          <a:xfrm>
            <a:off x="457200" y="1524000"/>
            <a:ext cx="8408100" cy="4967700"/>
          </a:xfrm>
          <a:prstGeom prst="rect">
            <a:avLst/>
          </a:prstGeom>
        </p:spPr>
        <p:txBody>
          <a:bodyPr lIns="91425" tIns="91425" rIns="91425" bIns="91425" anchor="t" anchorCtr="0">
            <a:noAutofit/>
          </a:bodyPr>
          <a:lstStyle/>
          <a:p>
            <a:pPr lvl="0" rtl="0">
              <a:lnSpc>
                <a:spcPct val="115000"/>
              </a:lnSpc>
              <a:spcBef>
                <a:spcPts val="0"/>
              </a:spcBef>
              <a:buNone/>
            </a:pPr>
            <a:r>
              <a:rPr lang="fr" sz="2400" dirty="0"/>
              <a:t>public void test(){</a:t>
            </a:r>
          </a:p>
          <a:p>
            <a:pPr lvl="0" rtl="0">
              <a:lnSpc>
                <a:spcPct val="115000"/>
              </a:lnSpc>
              <a:spcBef>
                <a:spcPts val="0"/>
              </a:spcBef>
              <a:buNone/>
            </a:pPr>
            <a:r>
              <a:rPr lang="fr" sz="2400" dirty="0"/>
              <a:t>	final Integer a = 4;</a:t>
            </a:r>
          </a:p>
          <a:p>
            <a:endParaRPr sz="2400" dirty="0"/>
          </a:p>
          <a:p>
            <a:pPr lvl="0" rtl="0">
              <a:lnSpc>
                <a:spcPct val="115000"/>
              </a:lnSpc>
              <a:spcBef>
                <a:spcPts val="0"/>
              </a:spcBef>
              <a:buNone/>
            </a:pPr>
            <a:r>
              <a:rPr lang="fr" sz="2400" dirty="0"/>
              <a:t>	public class InnerClass {</a:t>
            </a:r>
          </a:p>
          <a:p>
            <a:pPr lvl="0" rtl="0">
              <a:lnSpc>
                <a:spcPct val="115000"/>
              </a:lnSpc>
              <a:spcBef>
                <a:spcPts val="0"/>
              </a:spcBef>
              <a:buNone/>
            </a:pPr>
            <a:r>
              <a:rPr lang="fr" sz="2400" dirty="0"/>
              <a:t>		public print(){ System.out.println("var: "+a);}</a:t>
            </a:r>
          </a:p>
          <a:p>
            <a:pPr lvl="0" rtl="0">
              <a:lnSpc>
                <a:spcPct val="115000"/>
              </a:lnSpc>
              <a:spcBef>
                <a:spcPts val="0"/>
              </a:spcBef>
              <a:buNone/>
            </a:pPr>
            <a:r>
              <a:rPr lang="fr" sz="2400" dirty="0"/>
              <a:t>	}</a:t>
            </a:r>
          </a:p>
          <a:p>
            <a:endParaRPr sz="2400" dirty="0"/>
          </a:p>
          <a:p>
            <a:pPr lvl="0" indent="457200" rtl="0">
              <a:lnSpc>
                <a:spcPct val="115000"/>
              </a:lnSpc>
              <a:spcBef>
                <a:spcPts val="0"/>
              </a:spcBef>
              <a:buNone/>
            </a:pPr>
            <a:r>
              <a:rPr lang="fr" sz="2400" dirty="0"/>
              <a:t>InnerClass c = new InnerClass();</a:t>
            </a:r>
          </a:p>
          <a:p>
            <a:pPr lvl="0" indent="457200" rtl="0">
              <a:lnSpc>
                <a:spcPct val="115000"/>
              </a:lnSpc>
              <a:spcBef>
                <a:spcPts val="0"/>
              </a:spcBef>
              <a:buNone/>
            </a:pPr>
            <a:r>
              <a:rPr lang="fr" sz="2400" dirty="0"/>
              <a:t>c.print(); // affiche: var: 4</a:t>
            </a:r>
          </a:p>
          <a:p>
            <a:pPr lvl="0" rtl="0">
              <a:lnSpc>
                <a:spcPct val="115000"/>
              </a:lnSpc>
              <a:spcBef>
                <a:spcPts val="0"/>
              </a:spcBef>
              <a:buNone/>
            </a:pPr>
            <a:r>
              <a:rPr lang="fr" sz="2400" dirty="0"/>
              <a:t>}</a:t>
            </a:r>
          </a:p>
        </p:txBody>
      </p:sp>
      <p:sp>
        <p:nvSpPr>
          <p:cNvPr id="96" name="Shape 96"/>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Inner classes : anonyme</a:t>
            </a:r>
          </a:p>
        </p:txBody>
      </p:sp>
      <p:sp>
        <p:nvSpPr>
          <p:cNvPr id="102" name="Shape 102"/>
          <p:cNvSpPr txBox="1">
            <a:spLocks noGrp="1"/>
          </p:cNvSpPr>
          <p:nvPr>
            <p:ph type="body" idx="1"/>
          </p:nvPr>
        </p:nvSpPr>
        <p:spPr>
          <a:xfrm>
            <a:off x="457200" y="15240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a:t>
IBird bird = new IBird() {</a:t>
            </a:r>
          </a:p>
          <a:p>
            <a:pPr lvl="0" indent="457200" rtl="0">
              <a:lnSpc>
                <a:spcPct val="115000"/>
              </a:lnSpc>
              <a:spcBef>
                <a:spcPts val="0"/>
              </a:spcBef>
              <a:buNone/>
            </a:pPr>
            <a:r>
              <a:rPr lang="fr"/>
              <a:t>@Override</a:t>
            </a:r>
          </a:p>
          <a:p>
            <a:pPr lvl="0" indent="457200" rtl="0">
              <a:lnSpc>
                <a:spcPct val="115000"/>
              </a:lnSpc>
              <a:spcBef>
                <a:spcPts val="0"/>
              </a:spcBef>
              <a:buNone/>
            </a:pPr>
            <a:r>
              <a:rPr lang="fr"/>
              <a:t>public void fly() {</a:t>
            </a:r>
          </a:p>
          <a:p>
            <a:pPr marL="457200" lvl="0" indent="457200" rtl="0">
              <a:lnSpc>
                <a:spcPct val="115000"/>
              </a:lnSpc>
              <a:spcBef>
                <a:spcPts val="0"/>
              </a:spcBef>
              <a:buNone/>
            </a:pPr>
            <a:r>
              <a:rPr lang="fr"/>
              <a:t>System.out.println("Bird is flying...");</a:t>
            </a:r>
          </a:p>
          <a:p>
            <a:pPr lvl="0" indent="457200" rtl="0">
              <a:lnSpc>
                <a:spcPct val="115000"/>
              </a:lnSpc>
              <a:spcBef>
                <a:spcPts val="0"/>
              </a:spcBef>
              <a:buNone/>
            </a:pPr>
            <a:r>
              <a:rPr lang="fr"/>
              <a:t>}</a:t>
            </a:r>
          </a:p>
          <a:p>
            <a:pPr lvl="0" rtl="0">
              <a:lnSpc>
                <a:spcPct val="115000"/>
              </a:lnSpc>
              <a:spcBef>
                <a:spcPts val="0"/>
              </a:spcBef>
              <a:buNone/>
            </a:pPr>
            <a:r>
              <a:rPr lang="fr"/>
              <a:t>};</a:t>
            </a:r>
          </a:p>
          <a:p>
            <a:endParaRPr/>
          </a:p>
          <a:p>
            <a:pPr lvl="0" rtl="0">
              <a:lnSpc>
                <a:spcPct val="115000"/>
              </a:lnSpc>
              <a:spcBef>
                <a:spcPts val="0"/>
              </a:spcBef>
              <a:buNone/>
            </a:pPr>
            <a:r>
              <a:rPr lang="fr"/>
              <a:t>bird.fly();</a:t>
            </a:r>
          </a:p>
        </p:txBody>
      </p:sp>
      <p:sp>
        <p:nvSpPr>
          <p:cNvPr id="103" name="Shape 103"/>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Démo !</a:t>
            </a:r>
          </a:p>
        </p:txBody>
      </p:sp>
      <p:sp>
        <p:nvSpPr>
          <p:cNvPr id="109" name="Shape 109"/>
          <p:cNvSpPr/>
          <p:nvPr/>
        </p:nvSpPr>
        <p:spPr>
          <a:xfrm>
            <a:off x="1364512" y="1361240"/>
            <a:ext cx="6414975" cy="4988418"/>
          </a:xfrm>
          <a:prstGeom prst="rect">
            <a:avLst/>
          </a:prstGeom>
          <a:blipFill>
            <a:blip r:embed="rId3"/>
            <a:stretch>
              <a:fillRect/>
            </a:stretch>
          </a:blipFill>
          <a:ln>
            <a:noFill/>
          </a:ln>
        </p:spPr>
      </p:sp>
      <p:sp>
        <p:nvSpPr>
          <p:cNvPr id="110" name="Shape 110"/>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Programmation fonctionnelle</a:t>
            </a:r>
          </a:p>
        </p:txBody>
      </p:sp>
      <p:sp>
        <p:nvSpPr>
          <p:cNvPr id="116" name="Shape 116"/>
          <p:cNvSpPr txBox="1">
            <a:spLocks noGrp="1"/>
          </p:cNvSpPr>
          <p:nvPr>
            <p:ph type="body" idx="1"/>
          </p:nvPr>
        </p:nvSpPr>
        <p:spPr>
          <a:xfrm>
            <a:off x="343853" y="1600200"/>
            <a:ext cx="8494199" cy="4967700"/>
          </a:xfrm>
          <a:prstGeom prst="rect">
            <a:avLst/>
          </a:prstGeom>
        </p:spPr>
        <p:txBody>
          <a:bodyPr lIns="91425" tIns="91425" rIns="91425" bIns="91425" anchor="t" anchorCtr="0">
            <a:noAutofit/>
          </a:bodyPr>
          <a:lstStyle/>
          <a:p>
            <a:pPr lvl="0" rtl="0">
              <a:buNone/>
            </a:pPr>
            <a:r>
              <a:rPr lang="fr"/>
              <a:t>Concepts :</a:t>
            </a:r>
          </a:p>
          <a:p>
            <a:pPr marL="457200" lvl="0" indent="-419100" rtl="0">
              <a:buClr>
                <a:schemeClr val="lt1"/>
              </a:buClr>
              <a:buSzPct val="166666"/>
              <a:buFont typeface="Arial"/>
              <a:buChar char="•"/>
            </a:pPr>
            <a:r>
              <a:rPr lang="fr"/>
              <a:t>Pas de changements d'état</a:t>
            </a:r>
          </a:p>
          <a:p>
            <a:pPr marL="457200" lvl="0" indent="-419100" rtl="0">
              <a:buClr>
                <a:schemeClr val="lt1"/>
              </a:buClr>
              <a:buSzPct val="166666"/>
              <a:buFont typeface="Arial"/>
              <a:buChar char="•"/>
            </a:pPr>
            <a:r>
              <a:rPr lang="fr"/>
              <a:t>Le fonctions n'interagissent pas avec l'extérieur</a:t>
            </a:r>
          </a:p>
          <a:p>
            <a:endParaRPr/>
          </a:p>
          <a:p>
            <a:pPr lvl="0" rtl="0">
              <a:buNone/>
            </a:pPr>
            <a:r>
              <a:rPr lang="fr"/>
              <a:t>Conséquences :</a:t>
            </a:r>
          </a:p>
          <a:p>
            <a:pPr marL="457200" lvl="0" indent="-419100" rtl="0">
              <a:buClr>
                <a:schemeClr val="lt1"/>
              </a:buClr>
              <a:buSzPct val="166666"/>
              <a:buFont typeface="Arial"/>
              <a:buChar char="•"/>
            </a:pPr>
            <a:r>
              <a:rPr lang="fr"/>
              <a:t>Pas d'affectations</a:t>
            </a:r>
          </a:p>
          <a:p>
            <a:pPr marL="457200" lvl="0" indent="-419100" rtl="0">
              <a:buClr>
                <a:schemeClr val="lt1"/>
              </a:buClr>
              <a:buSzPct val="166666"/>
              <a:buFont typeface="Arial"/>
              <a:buChar char="•"/>
            </a:pPr>
            <a:r>
              <a:rPr lang="fr"/>
              <a:t>Variables immutables</a:t>
            </a:r>
          </a:p>
          <a:p>
            <a:pPr marL="457200" lvl="0" indent="-419100" rtl="0">
              <a:buClr>
                <a:schemeClr val="lt1"/>
              </a:buClr>
              <a:buSzPct val="166666"/>
              <a:buFont typeface="Arial"/>
              <a:buChar char="•"/>
            </a:pPr>
            <a:r>
              <a:rPr lang="fr"/>
              <a:t>Pas d'états</a:t>
            </a:r>
          </a:p>
          <a:p>
            <a:endParaRPr/>
          </a:p>
        </p:txBody>
      </p:sp>
      <p:sp>
        <p:nvSpPr>
          <p:cNvPr id="117" name="Shape 117"/>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Programmation fonctionnelle</a:t>
            </a:r>
          </a:p>
        </p:txBody>
      </p:sp>
      <p:sp>
        <p:nvSpPr>
          <p:cNvPr id="123" name="Shape 123"/>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a:t>Avantages :</a:t>
            </a:r>
          </a:p>
          <a:p>
            <a:endParaRPr/>
          </a:p>
          <a:p>
            <a:pPr marL="457200" lvl="0" indent="-419100" rtl="0">
              <a:buClr>
                <a:schemeClr val="lt1"/>
              </a:buClr>
              <a:buSzPct val="166666"/>
              <a:buFont typeface="Arial"/>
              <a:buChar char="•"/>
            </a:pPr>
            <a:r>
              <a:rPr lang="fr"/>
              <a:t>Pas d'effets de bord</a:t>
            </a:r>
          </a:p>
          <a:p>
            <a:endParaRPr/>
          </a:p>
          <a:p>
            <a:pPr marL="457200" lvl="0" indent="-419100" rtl="0">
              <a:buClr>
                <a:schemeClr val="lt1"/>
              </a:buClr>
              <a:buSzPct val="166666"/>
              <a:buFont typeface="Arial"/>
              <a:buChar char="•"/>
            </a:pPr>
            <a:r>
              <a:rPr lang="fr"/>
              <a:t>Facilement testable</a:t>
            </a:r>
          </a:p>
          <a:p>
            <a:endParaRPr/>
          </a:p>
          <a:p>
            <a:pPr marL="457200" lvl="0" indent="-419100" rtl="0">
              <a:buClr>
                <a:schemeClr val="lt1"/>
              </a:buClr>
              <a:buSzPct val="166666"/>
              <a:buFont typeface="Arial"/>
              <a:buChar char="•"/>
            </a:pPr>
            <a:r>
              <a:rPr lang="fr"/>
              <a:t>Facilement parallélisable</a:t>
            </a:r>
          </a:p>
        </p:txBody>
      </p:sp>
      <p:sp>
        <p:nvSpPr>
          <p:cNvPr id="124" name="Shape 124"/>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Java, tout est objet !</a:t>
            </a:r>
          </a:p>
        </p:txBody>
      </p:sp>
      <p:sp>
        <p:nvSpPr>
          <p:cNvPr id="130" name="Shape 130"/>
          <p:cNvSpPr/>
          <p:nvPr/>
        </p:nvSpPr>
        <p:spPr>
          <a:xfrm>
            <a:off x="890235" y="1378112"/>
            <a:ext cx="7363529" cy="4893161"/>
          </a:xfrm>
          <a:prstGeom prst="rect">
            <a:avLst/>
          </a:prstGeom>
          <a:blipFill>
            <a:blip r:embed="rId3"/>
            <a:stretch>
              <a:fillRect/>
            </a:stretch>
          </a:blipFill>
          <a:ln>
            <a:noFill/>
          </a:ln>
        </p:spPr>
      </p:sp>
      <p:sp>
        <p:nvSpPr>
          <p:cNvPr id="131" name="Shape 131"/>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Static, mot clé magique ?</a:t>
            </a:r>
          </a:p>
        </p:txBody>
      </p:sp>
      <p:sp>
        <p:nvSpPr>
          <p:cNvPr id="137" name="Shape 137"/>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a:t>
static : </a:t>
            </a:r>
          </a:p>
          <a:p>
            <a:endParaRPr/>
          </a:p>
          <a:p>
            <a:pPr marL="457200" lvl="0" indent="-419100" rtl="0">
              <a:buClr>
                <a:schemeClr val="lt1"/>
              </a:buClr>
              <a:buSzPct val="166666"/>
              <a:buFont typeface="Arial"/>
              <a:buChar char="•"/>
            </a:pPr>
            <a:r>
              <a:rPr lang="fr"/>
              <a:t>attacher un élément à la classe au lieu de l'instance</a:t>
            </a:r>
          </a:p>
          <a:p>
            <a:endParaRPr/>
          </a:p>
          <a:p>
            <a:pPr marL="457200" lvl="0" indent="-419100" rtl="0">
              <a:buClr>
                <a:schemeClr val="lt1"/>
              </a:buClr>
              <a:buSzPct val="166666"/>
              <a:buFont typeface="Arial"/>
              <a:buChar char="•"/>
            </a:pPr>
            <a:r>
              <a:rPr lang="fr"/>
              <a:t>isoler une unité de code testable</a:t>
            </a:r>
          </a:p>
        </p:txBody>
      </p:sp>
      <p:sp>
        <p:nvSpPr>
          <p:cNvPr id="138" name="Shape 138"/>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p:nvPr/>
        </p:nvSpPr>
        <p:spPr>
          <a:xfrm>
            <a:off x="1280315" y="1350033"/>
            <a:ext cx="6583368" cy="5039739"/>
          </a:xfrm>
          <a:prstGeom prst="rect">
            <a:avLst/>
          </a:prstGeom>
          <a:blipFill>
            <a:blip r:embed="rId3"/>
            <a:stretch>
              <a:fillRect/>
            </a:stretch>
          </a:blipFill>
          <a:ln>
            <a:noFill/>
          </a:ln>
        </p:spPr>
      </p:sp>
      <p:sp>
        <p:nvSpPr>
          <p:cNvPr id="144" name="Shape 14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Démo !</a:t>
            </a:r>
          </a:p>
        </p:txBody>
      </p:sp>
      <p:sp>
        <p:nvSpPr>
          <p:cNvPr id="145" name="Shape 145"/>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NullPointerException, une fatalité ?</a:t>
            </a:r>
          </a:p>
        </p:txBody>
      </p:sp>
      <p:sp>
        <p:nvSpPr>
          <p:cNvPr id="151" name="Shape 151"/>
          <p:cNvSpPr/>
          <p:nvPr/>
        </p:nvSpPr>
        <p:spPr>
          <a:xfrm>
            <a:off x="0" y="2158997"/>
            <a:ext cx="9143999" cy="3850105"/>
          </a:xfrm>
          <a:prstGeom prst="rect">
            <a:avLst/>
          </a:prstGeom>
          <a:blipFill>
            <a:blip r:embed="rId3"/>
            <a:stretch>
              <a:fillRect/>
            </a:stretch>
          </a:blipFill>
          <a:ln>
            <a:noFill/>
          </a:ln>
        </p:spPr>
      </p:sp>
      <p:sp>
        <p:nvSpPr>
          <p:cNvPr id="152" name="Shape 152"/>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Sommaire</a:t>
            </a:r>
          </a:p>
        </p:txBody>
      </p:sp>
      <p:sp>
        <p:nvSpPr>
          <p:cNvPr id="31" name="Shape 31"/>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indent="-419100">
              <a:buNone/>
            </a:pPr>
            <a:endParaRPr lang="fr" dirty="0" smtClean="0"/>
          </a:p>
          <a:p>
            <a:pPr marL="457200" indent="-419100"/>
            <a:r>
              <a:rPr lang="fr" dirty="0" smtClean="0"/>
              <a:t>Les </a:t>
            </a:r>
            <a:r>
              <a:rPr lang="fr" dirty="0"/>
              <a:t>génériques</a:t>
            </a:r>
          </a:p>
          <a:p>
            <a:endParaRPr dirty="0"/>
          </a:p>
          <a:p>
            <a:pPr marL="457200" lvl="0" indent="-419100" rtl="0">
              <a:buClr>
                <a:schemeClr val="lt1"/>
              </a:buClr>
              <a:buSzPct val="166666"/>
              <a:buFont typeface="Arial"/>
              <a:buChar char="•"/>
            </a:pPr>
            <a:r>
              <a:rPr lang="fr" dirty="0"/>
              <a:t>Les classes internes</a:t>
            </a:r>
          </a:p>
          <a:p>
            <a:endParaRPr dirty="0"/>
          </a:p>
          <a:p>
            <a:pPr marL="457200" lvl="0" indent="-419100" rtl="0">
              <a:buClr>
                <a:schemeClr val="lt1"/>
              </a:buClr>
              <a:buSzPct val="166666"/>
              <a:buFont typeface="Arial"/>
              <a:buChar char="•"/>
            </a:pPr>
            <a:r>
              <a:rPr lang="fr" dirty="0"/>
              <a:t>Le mot clé magique : static</a:t>
            </a:r>
          </a:p>
          <a:p>
            <a:endParaRPr dirty="0"/>
          </a:p>
          <a:p>
            <a:pPr marL="457200" lvl="0" indent="-419100" rtl="0">
              <a:buClr>
                <a:schemeClr val="lt1"/>
              </a:buClr>
              <a:buSzPct val="166666"/>
              <a:buFont typeface="Arial"/>
              <a:buChar char="•"/>
            </a:pPr>
            <a:r>
              <a:rPr lang="fr" dirty="0"/>
              <a:t>Eviter les NullPointerExceptions</a:t>
            </a:r>
          </a:p>
        </p:txBody>
      </p:sp>
      <p:sp>
        <p:nvSpPr>
          <p:cNvPr id="32" name="Shape 32"/>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Null, quel sens, quel usage ?</a:t>
            </a:r>
          </a:p>
        </p:txBody>
      </p:sp>
      <p:sp>
        <p:nvSpPr>
          <p:cNvPr id="158" name="Shape 158"/>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marL="457200" indent="-419100"/>
            <a:endParaRPr lang="fr" dirty="0" smtClean="0"/>
          </a:p>
          <a:p>
            <a:pPr marL="457200" indent="-419100"/>
            <a:r>
              <a:rPr lang="fr" dirty="0" smtClean="0"/>
              <a:t>null </a:t>
            </a:r>
            <a:r>
              <a:rPr lang="fr" dirty="0"/>
              <a:t>représente l'absence de quelque chose</a:t>
            </a:r>
          </a:p>
          <a:p>
            <a:endParaRPr dirty="0"/>
          </a:p>
          <a:p>
            <a:pPr marL="457200" lvl="0" indent="-419100" rtl="0">
              <a:buClr>
                <a:schemeClr val="lt1"/>
              </a:buClr>
              <a:buSzPct val="166666"/>
              <a:buFont typeface="Arial"/>
              <a:buChar char="•"/>
            </a:pPr>
            <a:r>
              <a:rPr lang="fr" dirty="0"/>
              <a:t>tout objet peut être null</a:t>
            </a:r>
          </a:p>
          <a:p>
            <a:endParaRPr dirty="0"/>
          </a:p>
          <a:p>
            <a:pPr marL="457200" lvl="0" indent="-419100" rtl="0">
              <a:buClr>
                <a:schemeClr val="lt1"/>
              </a:buClr>
              <a:buSzPct val="166666"/>
              <a:buFont typeface="Arial"/>
              <a:buChar char="•"/>
            </a:pPr>
            <a:r>
              <a:rPr lang="fr" dirty="0"/>
              <a:t>null n'a pas de type</a:t>
            </a:r>
          </a:p>
          <a:p>
            <a:endParaRPr dirty="0"/>
          </a:p>
          <a:p>
            <a:pPr marL="457200" lvl="0" indent="-419100">
              <a:buClr>
                <a:schemeClr val="lt1"/>
              </a:buClr>
              <a:buSzPct val="166666"/>
              <a:buFont typeface="Arial"/>
              <a:buChar char="•"/>
            </a:pPr>
            <a:r>
              <a:rPr lang="fr" dirty="0"/>
              <a:t>null est lié à une notion physique</a:t>
            </a:r>
          </a:p>
        </p:txBody>
      </p:sp>
      <p:sp>
        <p:nvSpPr>
          <p:cNvPr id="159" name="Shape 159"/>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A propos de null :</a:t>
            </a:r>
          </a:p>
        </p:txBody>
      </p:sp>
      <p:sp>
        <p:nvSpPr>
          <p:cNvPr id="165" name="Shape 165"/>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a:t>
"</a:t>
            </a:r>
            <a:r>
              <a:rPr lang="fr" i="1"/>
              <a:t>Null sucks</a:t>
            </a:r>
            <a:r>
              <a:rPr lang="fr"/>
              <a:t>"</a:t>
            </a:r>
          </a:p>
          <a:p>
            <a:pPr lvl="0" rtl="0">
              <a:buNone/>
            </a:pPr>
            <a:r>
              <a:rPr lang="fr"/>
              <a:t>		</a:t>
            </a:r>
            <a:r>
              <a:rPr lang="fr" sz="1800"/>
              <a:t>Doug Lea</a:t>
            </a:r>
          </a:p>
          <a:p>
            <a:pPr marL="457200" lvl="0" indent="457200" rtl="0">
              <a:buNone/>
            </a:pPr>
            <a:r>
              <a:rPr lang="fr" sz="1400"/>
              <a:t>Was a memeber of the Executive Committee of the Java Community Process</a:t>
            </a:r>
          </a:p>
          <a:p>
            <a:endParaRPr/>
          </a:p>
          <a:p>
            <a:pPr lvl="0" rtl="0">
              <a:buNone/>
            </a:pPr>
            <a:r>
              <a:rPr lang="fr"/>
              <a:t>"</a:t>
            </a:r>
            <a:r>
              <a:rPr lang="fr" i="1"/>
              <a:t>I call it my billion-dollar mistake</a:t>
            </a:r>
            <a:r>
              <a:rPr lang="fr"/>
              <a:t>"</a:t>
            </a:r>
          </a:p>
          <a:p>
            <a:pPr lvl="0" rtl="0">
              <a:buNone/>
            </a:pPr>
            <a:r>
              <a:rPr lang="fr"/>
              <a:t>		</a:t>
            </a:r>
            <a:r>
              <a:rPr lang="fr" sz="1800" u="sng">
                <a:solidFill>
                  <a:schemeClr val="hlink"/>
                </a:solidFill>
                <a:hlinkClick r:id="rId3"/>
              </a:rPr>
              <a:t>Tony Hoare</a:t>
            </a:r>
          </a:p>
          <a:p>
            <a:pPr lvl="0" rtl="0">
              <a:buNone/>
            </a:pPr>
            <a:r>
              <a:rPr lang="fr" sz="1400"/>
              <a:t>		Implement ALGOL 60 and invented null reference</a:t>
            </a:r>
          </a:p>
          <a:p>
            <a:pPr lvl="0" rtl="0">
              <a:buNone/>
            </a:pPr>
            <a:r>
              <a:rPr lang="fr"/>
              <a:t>	</a:t>
            </a:r>
          </a:p>
        </p:txBody>
      </p:sp>
      <p:sp>
        <p:nvSpPr>
          <p:cNvPr id="166" name="Shape 166"/>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Null, quelles conséquences ?</a:t>
            </a:r>
          </a:p>
        </p:txBody>
      </p:sp>
      <p:sp>
        <p:nvSpPr>
          <p:cNvPr id="172" name="Shape 172"/>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dirty="0"/>
              <a:t>
Collection&lt;User&gt; users = getCollection();</a:t>
            </a:r>
          </a:p>
          <a:p>
            <a:pPr lvl="0" rtl="0">
              <a:lnSpc>
                <a:spcPct val="115000"/>
              </a:lnSpc>
              <a:spcBef>
                <a:spcPts val="0"/>
              </a:spcBef>
              <a:buNone/>
            </a:pPr>
            <a:r>
              <a:rPr lang="fr" dirty="0"/>
              <a:t>if (users != null) </a:t>
            </a:r>
            <a:r>
              <a:rPr lang="fr" dirty="0" smtClean="0"/>
              <a:t>{</a:t>
            </a:r>
          </a:p>
          <a:p>
            <a:pPr lvl="0" rtl="0">
              <a:lnSpc>
                <a:spcPct val="115000"/>
              </a:lnSpc>
              <a:spcBef>
                <a:spcPts val="0"/>
              </a:spcBef>
              <a:buNone/>
            </a:pPr>
            <a:r>
              <a:rPr lang="fr" dirty="0" smtClean="0"/>
              <a:t>	</a:t>
            </a:r>
            <a:r>
              <a:rPr lang="fr" dirty="0" smtClean="0"/>
              <a:t>for </a:t>
            </a:r>
            <a:r>
              <a:rPr lang="fr" dirty="0"/>
              <a:t>(User u : users) </a:t>
            </a:r>
            <a:r>
              <a:rPr lang="fr" dirty="0" smtClean="0"/>
              <a:t>{</a:t>
            </a:r>
          </a:p>
          <a:p>
            <a:pPr lvl="0" rtl="0">
              <a:lnSpc>
                <a:spcPct val="115000"/>
              </a:lnSpc>
              <a:spcBef>
                <a:spcPts val="0"/>
              </a:spcBef>
              <a:buNone/>
            </a:pPr>
            <a:r>
              <a:rPr lang="fr" dirty="0" smtClean="0"/>
              <a:t>	</a:t>
            </a:r>
            <a:r>
              <a:rPr lang="fr" dirty="0" smtClean="0"/>
              <a:t>	i</a:t>
            </a:r>
            <a:r>
              <a:rPr lang="fr" dirty="0" smtClean="0"/>
              <a:t>f </a:t>
            </a:r>
            <a:r>
              <a:rPr lang="fr" dirty="0"/>
              <a:t>(u != null) {</a:t>
            </a:r>
          </a:p>
          <a:p>
            <a:pPr marL="914400" lvl="0" indent="457200" rtl="0">
              <a:lnSpc>
                <a:spcPct val="115000"/>
              </a:lnSpc>
              <a:spcBef>
                <a:spcPts val="0"/>
              </a:spcBef>
              <a:buNone/>
            </a:pPr>
            <a:r>
              <a:rPr lang="fr" dirty="0"/>
              <a:t>u.doSomething();</a:t>
            </a:r>
          </a:p>
          <a:p>
            <a:pPr marL="914400" lvl="0" indent="0" rtl="0">
              <a:lnSpc>
                <a:spcPct val="115000"/>
              </a:lnSpc>
              <a:spcBef>
                <a:spcPts val="0"/>
              </a:spcBef>
              <a:buNone/>
            </a:pPr>
            <a:r>
              <a:rPr lang="fr" dirty="0"/>
              <a:t>}</a:t>
            </a:r>
          </a:p>
          <a:p>
            <a:pPr marL="0" lvl="0" indent="457200" rtl="0">
              <a:lnSpc>
                <a:spcPct val="115000"/>
              </a:lnSpc>
              <a:spcBef>
                <a:spcPts val="0"/>
              </a:spcBef>
              <a:buNone/>
            </a:pPr>
            <a:r>
              <a:rPr lang="fr" dirty="0"/>
              <a:t>}</a:t>
            </a:r>
          </a:p>
          <a:p>
            <a:pPr lvl="0" rtl="0">
              <a:lnSpc>
                <a:spcPct val="115000"/>
              </a:lnSpc>
              <a:spcBef>
                <a:spcPts val="0"/>
              </a:spcBef>
              <a:buNone/>
            </a:pPr>
            <a:r>
              <a:rPr lang="fr" dirty="0"/>
              <a:t>}</a:t>
            </a:r>
          </a:p>
        </p:txBody>
      </p:sp>
      <p:sp>
        <p:nvSpPr>
          <p:cNvPr id="173" name="Shape 173"/>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Null, quelles conséquences ?</a:t>
            </a:r>
          </a:p>
        </p:txBody>
      </p:sp>
      <p:sp>
        <p:nvSpPr>
          <p:cNvPr id="179" name="Shape 179"/>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sz="1600" dirty="0"/>
              <a:t>String manager2Name;</a:t>
            </a:r>
          </a:p>
          <a:p>
            <a:pPr lvl="0" rtl="0">
              <a:lnSpc>
                <a:spcPct val="115000"/>
              </a:lnSpc>
              <a:spcBef>
                <a:spcPts val="0"/>
              </a:spcBef>
              <a:buNone/>
            </a:pPr>
            <a:r>
              <a:rPr lang="fr" sz="1600" dirty="0"/>
              <a:t>User user = getUser();</a:t>
            </a:r>
          </a:p>
          <a:p>
            <a:pPr lvl="0" rtl="0">
              <a:lnSpc>
                <a:spcPct val="115000"/>
              </a:lnSpc>
              <a:spcBef>
                <a:spcPts val="0"/>
              </a:spcBef>
              <a:buNone/>
            </a:pPr>
            <a:r>
              <a:rPr lang="fr" sz="1600" dirty="0"/>
              <a:t>if (user != null) {</a:t>
            </a:r>
          </a:p>
          <a:p>
            <a:pPr lvl="0" indent="457200" rtl="0">
              <a:lnSpc>
                <a:spcPct val="115000"/>
              </a:lnSpc>
              <a:spcBef>
                <a:spcPts val="0"/>
              </a:spcBef>
              <a:buNone/>
            </a:pPr>
            <a:r>
              <a:rPr lang="fr" sz="1600" dirty="0"/>
              <a:t>User manager1 = user.getManager();</a:t>
            </a:r>
          </a:p>
          <a:p>
            <a:pPr lvl="0" indent="457200" rtl="0">
              <a:lnSpc>
                <a:spcPct val="115000"/>
              </a:lnSpc>
              <a:spcBef>
                <a:spcPts val="0"/>
              </a:spcBef>
              <a:buNone/>
            </a:pPr>
            <a:r>
              <a:rPr lang="fr" sz="1600" dirty="0"/>
              <a:t>if (manager1 != null) {</a:t>
            </a:r>
          </a:p>
          <a:p>
            <a:pPr marL="457200" lvl="0" indent="457200" rtl="0">
              <a:lnSpc>
                <a:spcPct val="115000"/>
              </a:lnSpc>
              <a:spcBef>
                <a:spcPts val="0"/>
              </a:spcBef>
              <a:buNone/>
            </a:pPr>
            <a:r>
              <a:rPr lang="fr" sz="1600" dirty="0"/>
              <a:t>User manager2 = manager1.getManager();</a:t>
            </a:r>
          </a:p>
          <a:p>
            <a:pPr marL="914400" lvl="0" indent="0" rtl="0">
              <a:lnSpc>
                <a:spcPct val="115000"/>
              </a:lnSpc>
              <a:spcBef>
                <a:spcPts val="0"/>
              </a:spcBef>
              <a:buNone/>
            </a:pPr>
            <a:r>
              <a:rPr lang="fr" sz="1600" dirty="0"/>
              <a:t>if (manager2 != null) {</a:t>
            </a:r>
          </a:p>
          <a:p>
            <a:pPr marL="914400" lvl="0" indent="457200" rtl="0">
              <a:lnSpc>
                <a:spcPct val="115000"/>
              </a:lnSpc>
              <a:spcBef>
                <a:spcPts val="0"/>
              </a:spcBef>
              <a:buNone/>
            </a:pPr>
            <a:r>
              <a:rPr lang="fr" sz="1600" dirty="0"/>
              <a:t>manager2Name = manager2.getFirstName();</a:t>
            </a:r>
          </a:p>
          <a:p>
            <a:pPr marL="914400" lvl="0" indent="0" rtl="0">
              <a:lnSpc>
                <a:spcPct val="115000"/>
              </a:lnSpc>
              <a:spcBef>
                <a:spcPts val="0"/>
              </a:spcBef>
              <a:buNone/>
            </a:pPr>
            <a:r>
              <a:rPr lang="fr" sz="1600" dirty="0"/>
              <a:t>} else {</a:t>
            </a:r>
          </a:p>
          <a:p>
            <a:pPr marL="914400" lvl="0" indent="457200" rtl="0">
              <a:lnSpc>
                <a:spcPct val="115000"/>
              </a:lnSpc>
              <a:spcBef>
                <a:spcPts val="0"/>
              </a:spcBef>
              <a:buNone/>
            </a:pPr>
            <a:r>
              <a:rPr lang="fr" sz="1600" dirty="0"/>
              <a:t>manager2Name = null;</a:t>
            </a:r>
          </a:p>
          <a:p>
            <a:pPr marL="914400" lvl="0" indent="0" rtl="0">
              <a:lnSpc>
                <a:spcPct val="115000"/>
              </a:lnSpc>
              <a:spcBef>
                <a:spcPts val="0"/>
              </a:spcBef>
              <a:buNone/>
            </a:pPr>
            <a:r>
              <a:rPr lang="fr" sz="1600" dirty="0"/>
              <a:t>}</a:t>
            </a:r>
          </a:p>
          <a:p>
            <a:pPr marL="0" lvl="0" indent="457200" rtl="0">
              <a:lnSpc>
                <a:spcPct val="115000"/>
              </a:lnSpc>
              <a:spcBef>
                <a:spcPts val="0"/>
              </a:spcBef>
              <a:buNone/>
            </a:pPr>
            <a:r>
              <a:rPr lang="fr" sz="1600" dirty="0"/>
              <a:t>} else {</a:t>
            </a:r>
          </a:p>
          <a:p>
            <a:pPr marL="457200" lvl="0" indent="457200" rtl="0">
              <a:lnSpc>
                <a:spcPct val="115000"/>
              </a:lnSpc>
              <a:spcBef>
                <a:spcPts val="0"/>
              </a:spcBef>
              <a:buNone/>
            </a:pPr>
            <a:r>
              <a:rPr lang="fr" sz="1600" dirty="0"/>
              <a:t>manager2Name = null;</a:t>
            </a:r>
          </a:p>
          <a:p>
            <a:pPr marL="457200" lvl="0" indent="0" rtl="0">
              <a:lnSpc>
                <a:spcPct val="115000"/>
              </a:lnSpc>
              <a:spcBef>
                <a:spcPts val="0"/>
              </a:spcBef>
              <a:buNone/>
            </a:pPr>
            <a:r>
              <a:rPr lang="fr" sz="1600" dirty="0"/>
              <a:t>}</a:t>
            </a:r>
          </a:p>
          <a:p>
            <a:pPr marL="0" lvl="0" indent="0" rtl="0">
              <a:lnSpc>
                <a:spcPct val="115000"/>
              </a:lnSpc>
              <a:spcBef>
                <a:spcPts val="0"/>
              </a:spcBef>
              <a:buNone/>
            </a:pPr>
            <a:r>
              <a:rPr lang="fr" sz="1600" dirty="0"/>
              <a:t>} else {</a:t>
            </a:r>
          </a:p>
          <a:p>
            <a:pPr marL="0" lvl="0" indent="457200" rtl="0">
              <a:lnSpc>
                <a:spcPct val="115000"/>
              </a:lnSpc>
              <a:spcBef>
                <a:spcPts val="0"/>
              </a:spcBef>
              <a:buNone/>
            </a:pPr>
            <a:r>
              <a:rPr lang="fr" sz="1600" dirty="0"/>
              <a:t>manager2Name = null;</a:t>
            </a:r>
          </a:p>
          <a:p>
            <a:pPr lvl="0" rtl="0">
              <a:lnSpc>
                <a:spcPct val="115000"/>
              </a:lnSpc>
              <a:spcBef>
                <a:spcPts val="0"/>
              </a:spcBef>
              <a:buNone/>
            </a:pPr>
            <a:r>
              <a:rPr lang="fr" sz="1600" dirty="0"/>
              <a:t>}</a:t>
            </a:r>
          </a:p>
          <a:p>
            <a:endParaRPr sz="1600" dirty="0"/>
          </a:p>
        </p:txBody>
      </p:sp>
      <p:sp>
        <p:nvSpPr>
          <p:cNvPr id="180" name="Shape 180"/>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Null, quelles conséquences ?</a:t>
            </a:r>
          </a:p>
        </p:txBody>
      </p:sp>
      <p:sp>
        <p:nvSpPr>
          <p:cNvPr id="186" name="Shape 186"/>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a:t>
Ex 1 :</a:t>
            </a:r>
          </a:p>
          <a:p>
            <a:pPr lvl="0" rtl="0">
              <a:lnSpc>
                <a:spcPct val="115000"/>
              </a:lnSpc>
              <a:spcBef>
                <a:spcPts val="0"/>
              </a:spcBef>
              <a:buNone/>
            </a:pPr>
            <a:r>
              <a:rPr lang="fr"/>
              <a:t>for (User u : getCollection()) {</a:t>
            </a:r>
          </a:p>
          <a:p>
            <a:pPr lvl="0" indent="457200" rtl="0">
              <a:lnSpc>
                <a:spcPct val="115000"/>
              </a:lnSpc>
              <a:spcBef>
                <a:spcPts val="0"/>
              </a:spcBef>
              <a:buNone/>
            </a:pPr>
            <a:r>
              <a:rPr lang="fr"/>
              <a:t>u.doSomething();</a:t>
            </a:r>
          </a:p>
          <a:p>
            <a:pPr lvl="0" rtl="0">
              <a:lnSpc>
                <a:spcPct val="115000"/>
              </a:lnSpc>
              <a:spcBef>
                <a:spcPts val="0"/>
              </a:spcBef>
              <a:buNone/>
            </a:pPr>
            <a:r>
              <a:rPr lang="fr"/>
              <a:t>}</a:t>
            </a:r>
          </a:p>
          <a:p>
            <a:endParaRPr/>
          </a:p>
          <a:p>
            <a:pPr lvl="0" rtl="0">
              <a:lnSpc>
                <a:spcPct val="115000"/>
              </a:lnSpc>
              <a:spcBef>
                <a:spcPts val="0"/>
              </a:spcBef>
              <a:buNone/>
            </a:pPr>
            <a:r>
              <a:rPr lang="fr"/>
              <a:t>Ex 2 :</a:t>
            </a:r>
          </a:p>
          <a:p>
            <a:pPr lvl="0" rtl="0">
              <a:lnSpc>
                <a:spcPct val="115000"/>
              </a:lnSpc>
              <a:spcBef>
                <a:spcPts val="0"/>
              </a:spcBef>
              <a:buNone/>
            </a:pPr>
            <a:r>
              <a:rPr lang="fr" sz="1700"/>
              <a:t>String manager2Name = getUser().getManager().getManager().getFirstName();</a:t>
            </a:r>
          </a:p>
          <a:p>
            <a:endParaRPr/>
          </a:p>
          <a:p>
            <a:endParaRPr/>
          </a:p>
        </p:txBody>
      </p:sp>
      <p:sp>
        <p:nvSpPr>
          <p:cNvPr id="187" name="Shape 187"/>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Démo !</a:t>
            </a:r>
          </a:p>
        </p:txBody>
      </p:sp>
      <p:sp>
        <p:nvSpPr>
          <p:cNvPr id="193" name="Shape 193"/>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
        <p:nvSpPr>
          <p:cNvPr id="194" name="Shape 194"/>
          <p:cNvSpPr/>
          <p:nvPr/>
        </p:nvSpPr>
        <p:spPr>
          <a:xfrm>
            <a:off x="1493443" y="1335820"/>
            <a:ext cx="6089862" cy="4977751"/>
          </a:xfrm>
          <a:prstGeom prst="rect">
            <a:avLst/>
          </a:prstGeom>
          <a:blipFill>
            <a:blip r:embed="rId4"/>
            <a:stretch>
              <a:fillRect/>
            </a:stretch>
          </a:blipFill>
          <a:ln>
            <a:noFill/>
          </a:ln>
        </p:spPr>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Utiliser le null ? NON !</a:t>
            </a:r>
          </a:p>
        </p:txBody>
      </p:sp>
      <p:sp>
        <p:nvSpPr>
          <p:cNvPr id="200" name="Shape 200"/>
          <p:cNvSpPr/>
          <p:nvPr/>
        </p:nvSpPr>
        <p:spPr>
          <a:xfrm>
            <a:off x="1780998" y="1509225"/>
            <a:ext cx="5514753" cy="4804347"/>
          </a:xfrm>
          <a:prstGeom prst="rect">
            <a:avLst/>
          </a:prstGeom>
          <a:blipFill>
            <a:blip r:embed="rId3"/>
            <a:stretch>
              <a:fillRect/>
            </a:stretch>
          </a:blipFill>
          <a:ln>
            <a:noFill/>
          </a:ln>
        </p:spPr>
      </p:sp>
      <p:sp>
        <p:nvSpPr>
          <p:cNvPr id="201" name="Shape 201"/>
          <p:cNvSpPr/>
          <p:nvPr/>
        </p:nvSpPr>
        <p:spPr>
          <a:xfrm>
            <a:off x="6132993" y="3429841"/>
            <a:ext cx="1054503" cy="1053206"/>
          </a:xfrm>
          <a:prstGeom prst="rect">
            <a:avLst/>
          </a:prstGeom>
          <a:blipFill>
            <a:blip r:embed="rId4"/>
            <a:stretch>
              <a:fillRect/>
            </a:stretch>
          </a:blipFill>
          <a:ln>
            <a:noFill/>
          </a:ln>
        </p:spPr>
      </p:sp>
      <p:sp>
        <p:nvSpPr>
          <p:cNvPr id="202" name="Shape 202"/>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5"/>
              </a:rPr>
              <a:t>javalist@nexeo.fr</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Quelques liens</a:t>
            </a:r>
          </a:p>
        </p:txBody>
      </p:sp>
      <p:sp>
        <p:nvSpPr>
          <p:cNvPr id="208" name="Shape 208"/>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
        <p:nvSpPr>
          <p:cNvPr id="209" name="Shape 209"/>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a:t>
</a:t>
            </a:r>
          </a:p>
          <a:p>
            <a:pPr lvl="0" rtl="0">
              <a:lnSpc>
                <a:spcPct val="115000"/>
              </a:lnSpc>
              <a:spcBef>
                <a:spcPts val="0"/>
              </a:spcBef>
              <a:buNone/>
            </a:pPr>
            <a:r>
              <a:rPr lang="fr"/>
              <a:t>Librairie d'utilitaires : </a:t>
            </a:r>
            <a:r>
              <a:rPr lang="fr" u="sng">
                <a:solidFill>
                  <a:schemeClr val="hlink"/>
                </a:solidFill>
                <a:hlinkClick r:id="rId4"/>
              </a:rPr>
              <a:t>guava</a:t>
            </a:r>
          </a:p>
          <a:p>
            <a:pPr lvl="0" rtl="0">
              <a:lnSpc>
                <a:spcPct val="115000"/>
              </a:lnSpc>
              <a:spcBef>
                <a:spcPts val="0"/>
              </a:spcBef>
              <a:buNone/>
            </a:pPr>
            <a:r>
              <a:rPr lang="fr"/>
              <a:t>Point sur les classes internes : </a:t>
            </a:r>
            <a:r>
              <a:rPr lang="fr" u="sng">
                <a:solidFill>
                  <a:schemeClr val="hlink"/>
                </a:solidFill>
                <a:hlinkClick r:id="rId5"/>
              </a:rPr>
              <a:t>blog xebia</a:t>
            </a:r>
          </a:p>
          <a:p>
            <a:pPr lvl="0" rtl="0">
              <a:lnSpc>
                <a:spcPct val="115000"/>
              </a:lnSpc>
              <a:spcBef>
                <a:spcPts val="0"/>
              </a:spcBef>
              <a:buNone/>
            </a:pPr>
            <a:r>
              <a:rPr lang="fr"/>
              <a:t>Gérer les NPE : </a:t>
            </a:r>
            <a:r>
              <a:rPr lang="fr" u="sng">
                <a:solidFill>
                  <a:schemeClr val="hlink"/>
                </a:solidFill>
                <a:hlinkClick r:id="rId6"/>
              </a:rPr>
              <a:t>blog OCTO</a:t>
            </a:r>
          </a:p>
          <a:p>
            <a:pPr lvl="0" rtl="0">
              <a:lnSpc>
                <a:spcPct val="115000"/>
              </a:lnSpc>
              <a:spcBef>
                <a:spcPts val="0"/>
              </a:spcBef>
              <a:buNone/>
            </a:pPr>
            <a:r>
              <a:rPr lang="fr"/>
              <a:t>Option pattern : </a:t>
            </a:r>
            <a:r>
              <a:rPr lang="fr" u="sng">
                <a:solidFill>
                  <a:schemeClr val="hlink"/>
                </a:solidFill>
                <a:hlinkClick r:id="rId7"/>
              </a:rPr>
              <a:t>Code Commit</a:t>
            </a:r>
          </a:p>
          <a:p>
            <a:pPr lvl="0" rtl="0">
              <a:lnSpc>
                <a:spcPct val="115000"/>
              </a:lnSpc>
              <a:spcBef>
                <a:spcPts val="0"/>
              </a:spcBef>
              <a:buNone/>
            </a:pPr>
            <a:r>
              <a:rPr lang="fr"/>
              <a:t>Null-ignore invocation : </a:t>
            </a:r>
            <a:r>
              <a:rPr lang="fr" u="sng">
                <a:solidFill>
                  <a:schemeClr val="hlink"/>
                </a:solidFill>
                <a:hlinkClick r:id="rId8"/>
              </a:rPr>
              <a:t>ici</a:t>
            </a:r>
            <a:r>
              <a:rPr lang="fr"/>
              <a:t> et </a:t>
            </a:r>
            <a:r>
              <a:rPr lang="fr" u="sng">
                <a:solidFill>
                  <a:schemeClr val="hlink"/>
                </a:solidFill>
                <a:hlinkClick r:id="rId9"/>
              </a:rPr>
              <a:t>là</a:t>
            </a:r>
          </a:p>
          <a:p>
            <a:endParaRP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Des questions ?</a:t>
            </a:r>
          </a:p>
        </p:txBody>
      </p:sp>
      <p:sp>
        <p:nvSpPr>
          <p:cNvPr id="215" name="Shape 215"/>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
        <p:nvSpPr>
          <p:cNvPr id="216" name="Shape 216"/>
          <p:cNvSpPr/>
          <p:nvPr/>
        </p:nvSpPr>
        <p:spPr>
          <a:xfrm>
            <a:off x="1030834" y="1545253"/>
            <a:ext cx="7082330" cy="4599705"/>
          </a:xfrm>
          <a:prstGeom prst="rect">
            <a:avLst/>
          </a:prstGeom>
          <a:blipFill>
            <a:blip r:embed="rId4"/>
            <a:stretch>
              <a:fillRect/>
            </a:stretch>
          </a:blipFill>
          <a:ln>
            <a:noFill/>
          </a:ln>
        </p:spPr>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p:nvPr/>
        </p:nvSpPr>
        <p:spPr>
          <a:xfrm>
            <a:off x="1253996" y="1366986"/>
            <a:ext cx="6636006" cy="4978842"/>
          </a:xfrm>
          <a:prstGeom prst="rect">
            <a:avLst/>
          </a:prstGeom>
          <a:blipFill>
            <a:blip r:embed="rId3"/>
            <a:stretch>
              <a:fillRect/>
            </a:stretch>
          </a:blipFill>
          <a:ln>
            <a:noFill/>
          </a:ln>
        </p:spPr>
      </p:sp>
      <p:sp>
        <p:nvSpPr>
          <p:cNvPr id="222" name="Shape 22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Last one !</a:t>
            </a:r>
          </a:p>
        </p:txBody>
      </p:sp>
      <p:sp>
        <p:nvSpPr>
          <p:cNvPr id="223" name="Shape 223"/>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Les génériques</a:t>
            </a:r>
          </a:p>
        </p:txBody>
      </p:sp>
      <p:sp>
        <p:nvSpPr>
          <p:cNvPr id="38" name="Shape 38"/>
          <p:cNvSpPr/>
          <p:nvPr/>
        </p:nvSpPr>
        <p:spPr>
          <a:xfrm>
            <a:off x="411665" y="2164296"/>
            <a:ext cx="3598695" cy="3847104"/>
          </a:xfrm>
          <a:prstGeom prst="rect">
            <a:avLst/>
          </a:prstGeom>
          <a:blipFill>
            <a:blip r:embed="rId3"/>
            <a:stretch>
              <a:fillRect/>
            </a:stretch>
          </a:blipFill>
          <a:ln>
            <a:noFill/>
          </a:ln>
        </p:spPr>
      </p:sp>
      <p:sp>
        <p:nvSpPr>
          <p:cNvPr id="39" name="Shape 39"/>
          <p:cNvSpPr txBox="1">
            <a:spLocks noGrp="1"/>
          </p:cNvSpPr>
          <p:nvPr>
            <p:ph type="body" idx="1"/>
          </p:nvPr>
        </p:nvSpPr>
        <p:spPr>
          <a:xfrm>
            <a:off x="4180242" y="1600200"/>
            <a:ext cx="4754700" cy="4967700"/>
          </a:xfrm>
          <a:prstGeom prst="rect">
            <a:avLst/>
          </a:prstGeom>
        </p:spPr>
        <p:txBody>
          <a:bodyPr lIns="91425" tIns="91425" rIns="91425" bIns="91425" anchor="t" anchorCtr="0">
            <a:noAutofit/>
          </a:bodyPr>
          <a:lstStyle/>
          <a:p>
            <a:pPr lvl="0" rtl="0">
              <a:buNone/>
            </a:pPr>
            <a:r>
              <a:rPr lang="fr"/>
              <a:t>
Polymorphisme paramétrique de type</a:t>
            </a:r>
          </a:p>
          <a:p>
            <a:endParaRPr/>
          </a:p>
          <a:p>
            <a:endParaRPr/>
          </a:p>
          <a:p>
            <a:pPr>
              <a:buNone/>
            </a:pPr>
            <a:r>
              <a:rPr lang="fr"/>
              <a:t>Generics : classes, interfaces et méthodes</a:t>
            </a:r>
          </a:p>
        </p:txBody>
      </p:sp>
      <p:sp>
        <p:nvSpPr>
          <p:cNvPr id="40" name="Shape 40"/>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Les génériques</a:t>
            </a:r>
          </a:p>
        </p:txBody>
      </p:sp>
      <p:sp>
        <p:nvSpPr>
          <p:cNvPr id="46" name="Shape 46"/>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a:t>
Pour être plus précis que simplement : Object et vérification des types à la compilation</a:t>
            </a:r>
          </a:p>
          <a:p>
            <a:endParaRPr/>
          </a:p>
          <a:p>
            <a:pPr>
              <a:buNone/>
            </a:pPr>
            <a:r>
              <a:rPr lang="fr"/>
              <a:t>Lorsqu'un traitement est portable d'un type à un autre</a:t>
            </a:r>
          </a:p>
        </p:txBody>
      </p:sp>
      <p:sp>
        <p:nvSpPr>
          <p:cNvPr id="47" name="Shape 47"/>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Les génériques</a:t>
            </a:r>
          </a:p>
        </p:txBody>
      </p:sp>
      <p:sp>
        <p:nvSpPr>
          <p:cNvPr id="53" name="Shape 53"/>
          <p:cNvSpPr txBox="1">
            <a:spLocks noGrp="1"/>
          </p:cNvSpPr>
          <p:nvPr>
            <p:ph type="body" idx="1"/>
          </p:nvPr>
        </p:nvSpPr>
        <p:spPr>
          <a:xfrm>
            <a:off x="457200" y="1524000"/>
            <a:ext cx="8229600" cy="4967700"/>
          </a:xfrm>
          <a:prstGeom prst="rect">
            <a:avLst/>
          </a:prstGeom>
        </p:spPr>
        <p:txBody>
          <a:bodyPr lIns="91425" tIns="91425" rIns="91425" bIns="91425" anchor="t" anchorCtr="0">
            <a:noAutofit/>
          </a:bodyPr>
          <a:lstStyle/>
          <a:p>
            <a:pPr lvl="0" rtl="0">
              <a:buNone/>
            </a:pPr>
            <a:r>
              <a:rPr lang="fr" sz="2000" dirty="0"/>
              <a:t>List&lt;String&gt; list = new ArrayList&lt;String&gt;();</a:t>
            </a:r>
          </a:p>
          <a:p>
            <a:pPr>
              <a:buNone/>
            </a:pPr>
            <a:endParaRPr sz="2000" dirty="0"/>
          </a:p>
          <a:p>
            <a:pPr>
              <a:buNone/>
            </a:pPr>
            <a:endParaRPr sz="2000" dirty="0"/>
          </a:p>
          <a:p>
            <a:pPr lvl="0" rtl="0">
              <a:buNone/>
            </a:pPr>
            <a:r>
              <a:rPr lang="fr" sz="2000" dirty="0"/>
              <a:t>public interface IResult&lt;T&gt; {</a:t>
            </a:r>
          </a:p>
          <a:p>
            <a:pPr lvl="0" rtl="0">
              <a:buNone/>
            </a:pPr>
            <a:r>
              <a:rPr lang="fr" sz="2000" dirty="0"/>
              <a:t>	public T getValue();</a:t>
            </a:r>
          </a:p>
          <a:p>
            <a:pPr lvl="0" rtl="0">
              <a:buNone/>
            </a:pPr>
            <a:r>
              <a:rPr lang="fr" sz="2000" dirty="0"/>
              <a:t>}</a:t>
            </a:r>
          </a:p>
          <a:p>
            <a:endParaRPr sz="2000" dirty="0"/>
          </a:p>
          <a:p>
            <a:pPr lvl="0" rtl="0">
              <a:buNone/>
            </a:pPr>
            <a:r>
              <a:rPr lang="fr" sz="2000" dirty="0"/>
              <a:t>public class Result&lt;T&gt; implements IResult&lt;T&gt; {</a:t>
            </a:r>
          </a:p>
          <a:p>
            <a:pPr lvl="0" rtl="0">
              <a:buNone/>
            </a:pPr>
            <a:r>
              <a:rPr lang="fr" sz="2000" dirty="0"/>
              <a:t>	private T value;</a:t>
            </a:r>
          </a:p>
          <a:p>
            <a:pPr lvl="0" indent="457200" rtl="0">
              <a:buNone/>
            </a:pPr>
            <a:r>
              <a:rPr lang="fr" sz="2000" dirty="0"/>
              <a:t>public Result(T value) {this.value = value; }</a:t>
            </a:r>
          </a:p>
          <a:p>
            <a:pPr lvl="0" rtl="0">
              <a:buNone/>
            </a:pPr>
            <a:r>
              <a:rPr lang="fr" sz="2000" dirty="0"/>
              <a:t>	public T getValue() { return value; }</a:t>
            </a:r>
          </a:p>
          <a:p>
            <a:pPr lvl="0" rtl="0">
              <a:buNone/>
            </a:pPr>
            <a:r>
              <a:rPr lang="fr" sz="2000" dirty="0"/>
              <a:t>}</a:t>
            </a:r>
          </a:p>
        </p:txBody>
      </p:sp>
      <p:sp>
        <p:nvSpPr>
          <p:cNvPr id="54" name="Shape 54"/>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Les génériques</a:t>
            </a:r>
          </a:p>
        </p:txBody>
      </p:sp>
      <p:sp>
        <p:nvSpPr>
          <p:cNvPr id="60" name="Shape 60"/>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sz="1600" dirty="0"/>
              <a:t>public class ResultNumber&lt;T extends Number&gt; implements IResult&lt;T&gt; {</a:t>
            </a:r>
          </a:p>
          <a:p>
            <a:pPr lvl="0" rtl="0">
              <a:buNone/>
            </a:pPr>
            <a:r>
              <a:rPr lang="fr" sz="1600" dirty="0"/>
              <a:t>	private T value;</a:t>
            </a:r>
          </a:p>
          <a:p>
            <a:endParaRPr sz="1600" dirty="0"/>
          </a:p>
          <a:p>
            <a:pPr lvl="0" rtl="0">
              <a:buNone/>
            </a:pPr>
            <a:r>
              <a:rPr lang="fr" sz="1600" dirty="0"/>
              <a:t>	public ResultNumber(T value) {</a:t>
            </a:r>
          </a:p>
          <a:p>
            <a:pPr lvl="0" rtl="0">
              <a:buNone/>
            </a:pPr>
            <a:r>
              <a:rPr lang="fr" sz="1600" dirty="0"/>
              <a:t>		this.value = value;</a:t>
            </a:r>
          </a:p>
          <a:p>
            <a:pPr lvl="0" rtl="0">
              <a:buNone/>
            </a:pPr>
            <a:r>
              <a:rPr lang="fr" sz="1600" dirty="0"/>
              <a:t>	}</a:t>
            </a:r>
          </a:p>
          <a:p>
            <a:endParaRPr sz="1600" dirty="0"/>
          </a:p>
          <a:p>
            <a:pPr lvl="0" rtl="0">
              <a:buNone/>
            </a:pPr>
            <a:r>
              <a:rPr lang="fr" sz="1600" dirty="0"/>
              <a:t>	public T getValue() {</a:t>
            </a:r>
          </a:p>
          <a:p>
            <a:pPr lvl="0" rtl="0">
              <a:buNone/>
            </a:pPr>
            <a:r>
              <a:rPr lang="fr" sz="1600" dirty="0"/>
              <a:t>		return value;</a:t>
            </a:r>
          </a:p>
          <a:p>
            <a:pPr lvl="0" rtl="0">
              <a:buNone/>
            </a:pPr>
            <a:r>
              <a:rPr lang="fr" sz="1600" dirty="0"/>
              <a:t>	}</a:t>
            </a:r>
          </a:p>
          <a:p>
            <a:pPr lvl="0" rtl="0">
              <a:buNone/>
            </a:pPr>
            <a:r>
              <a:rPr lang="fr" sz="1600" dirty="0"/>
              <a:t>	</a:t>
            </a:r>
          </a:p>
          <a:p>
            <a:pPr lvl="0" rtl="0">
              <a:buNone/>
            </a:pPr>
            <a:r>
              <a:rPr lang="fr" sz="1600" dirty="0"/>
              <a:t>	public int getInt(){</a:t>
            </a:r>
          </a:p>
          <a:p>
            <a:pPr lvl="0" rtl="0">
              <a:buNone/>
            </a:pPr>
            <a:r>
              <a:rPr lang="fr" sz="1600" dirty="0"/>
              <a:t>		return value.intValue();</a:t>
            </a:r>
          </a:p>
          <a:p>
            <a:pPr lvl="0" rtl="0">
              <a:buNone/>
            </a:pPr>
            <a:r>
              <a:rPr lang="fr" sz="1600" dirty="0"/>
              <a:t>	}</a:t>
            </a:r>
          </a:p>
          <a:p>
            <a:pPr lvl="0" rtl="0">
              <a:buNone/>
            </a:pPr>
            <a:r>
              <a:rPr lang="fr" sz="1600" dirty="0"/>
              <a:t>}</a:t>
            </a:r>
          </a:p>
          <a:p>
            <a:endParaRPr sz="1600" dirty="0"/>
          </a:p>
        </p:txBody>
      </p:sp>
      <p:sp>
        <p:nvSpPr>
          <p:cNvPr id="61" name="Shape 61"/>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457200" y="274637"/>
            <a:ext cx="8363272" cy="1143000"/>
          </a:xfrm>
          <a:prstGeom prst="rect">
            <a:avLst/>
          </a:prstGeom>
        </p:spPr>
        <p:txBody>
          <a:bodyPr lIns="91425" tIns="91425" rIns="91425" bIns="91425" anchor="b" anchorCtr="0">
            <a:noAutofit/>
          </a:bodyPr>
          <a:lstStyle/>
          <a:p>
            <a:pPr lvl="0" rtl="0">
              <a:buNone/>
            </a:pPr>
            <a:r>
              <a:rPr lang="fr" dirty="0"/>
              <a:t>Les génériques, méthode générique</a:t>
            </a:r>
          </a:p>
        </p:txBody>
      </p:sp>
      <p:sp>
        <p:nvSpPr>
          <p:cNvPr id="67" name="Shape 67"/>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pPr lvl="0" rtl="0">
              <a:buNone/>
            </a:pPr>
            <a:r>
              <a:rPr lang="fr" sz="1800"/>
              <a:t>public static &lt;T&gt; String join(Collection&lt;T&gt; collection, String separator) {</a:t>
            </a:r>
          </a:p>
          <a:p>
            <a:pPr lvl="0" rtl="0">
              <a:buNone/>
            </a:pPr>
            <a:r>
              <a:rPr lang="fr" sz="1800"/>
              <a:t>	boolean first = true;</a:t>
            </a:r>
          </a:p>
          <a:p>
            <a:pPr lvl="0" rtl="0">
              <a:buNone/>
            </a:pPr>
            <a:r>
              <a:rPr lang="fr" sz="1800"/>
              <a:t>	StringBuilder sb = new StringBuilder();</a:t>
            </a:r>
          </a:p>
          <a:p>
            <a:pPr lvl="0" rtl="0">
              <a:buNone/>
            </a:pPr>
            <a:r>
              <a:rPr lang="fr" sz="1800"/>
              <a:t>	for (T t : collection) {</a:t>
            </a:r>
          </a:p>
          <a:p>
            <a:pPr lvl="0" rtl="0">
              <a:buNone/>
            </a:pPr>
            <a:r>
              <a:rPr lang="fr" sz="1800"/>
              <a:t>		String val = t.toString();</a:t>
            </a:r>
          </a:p>
          <a:p>
            <a:pPr lvl="0" rtl="0">
              <a:buNone/>
            </a:pPr>
            <a:r>
              <a:rPr lang="fr" sz="1800"/>
              <a:t>		if (first) {</a:t>
            </a:r>
          </a:p>
          <a:p>
            <a:pPr lvl="0" rtl="0">
              <a:buNone/>
            </a:pPr>
            <a:r>
              <a:rPr lang="fr" sz="1800"/>
              <a:t>			sb.append(val);</a:t>
            </a:r>
          </a:p>
          <a:p>
            <a:pPr lvl="0" rtl="0">
              <a:buNone/>
            </a:pPr>
            <a:r>
              <a:rPr lang="fr" sz="1800"/>
              <a:t>			first = false;</a:t>
            </a:r>
          </a:p>
          <a:p>
            <a:pPr lvl="0" rtl="0">
              <a:buNone/>
            </a:pPr>
            <a:r>
              <a:rPr lang="fr" sz="1800"/>
              <a:t>		} else {</a:t>
            </a:r>
          </a:p>
          <a:p>
            <a:pPr lvl="0" rtl="0">
              <a:buNone/>
            </a:pPr>
            <a:r>
              <a:rPr lang="fr" sz="1800"/>
              <a:t>			sb.append(separator + val);</a:t>
            </a:r>
          </a:p>
          <a:p>
            <a:pPr lvl="0" rtl="0">
              <a:buNone/>
            </a:pPr>
            <a:r>
              <a:rPr lang="fr" sz="1800"/>
              <a:t>		}</a:t>
            </a:r>
          </a:p>
          <a:p>
            <a:pPr lvl="0" rtl="0">
              <a:buNone/>
            </a:pPr>
            <a:r>
              <a:rPr lang="fr" sz="1800"/>
              <a:t>	}</a:t>
            </a:r>
          </a:p>
          <a:p>
            <a:pPr lvl="0" rtl="0">
              <a:buNone/>
            </a:pPr>
            <a:r>
              <a:rPr lang="fr" sz="1800"/>
              <a:t>	return sb.toString();</a:t>
            </a:r>
          </a:p>
          <a:p>
            <a:pPr lvl="0" rtl="0">
              <a:buNone/>
            </a:pPr>
            <a:r>
              <a:rPr lang="fr" sz="1800"/>
              <a:t>}</a:t>
            </a:r>
          </a:p>
          <a:p>
            <a:endParaRPr/>
          </a:p>
          <a:p>
            <a:endParaRPr/>
          </a:p>
        </p:txBody>
      </p:sp>
      <p:sp>
        <p:nvSpPr>
          <p:cNvPr id="68" name="Shape 68"/>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a:buNone/>
            </a:pPr>
            <a:r>
              <a:rPr lang="fr"/>
              <a:t>Démo !</a:t>
            </a:r>
          </a:p>
        </p:txBody>
      </p:sp>
      <p:sp>
        <p:nvSpPr>
          <p:cNvPr id="74" name="Shape 74"/>
          <p:cNvSpPr/>
          <p:nvPr/>
        </p:nvSpPr>
        <p:spPr>
          <a:xfrm>
            <a:off x="897711" y="1360220"/>
            <a:ext cx="7348576" cy="4990458"/>
          </a:xfrm>
          <a:prstGeom prst="rect">
            <a:avLst/>
          </a:prstGeom>
          <a:blipFill>
            <a:blip r:embed="rId3"/>
            <a:stretch>
              <a:fillRect/>
            </a:stretch>
          </a:blipFill>
          <a:ln>
            <a:noFill/>
          </a:ln>
        </p:spPr>
      </p:sp>
      <p:sp>
        <p:nvSpPr>
          <p:cNvPr id="75" name="Shape 75"/>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4"/>
              </a:rPr>
              <a:t>javalist@nexeo.fr</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fr"/>
              <a:t>Inner classes : simple</a:t>
            </a:r>
          </a:p>
        </p:txBody>
      </p:sp>
      <p:sp>
        <p:nvSpPr>
          <p:cNvPr id="81" name="Shape 81"/>
          <p:cNvSpPr txBox="1">
            <a:spLocks noGrp="1"/>
          </p:cNvSpPr>
          <p:nvPr>
            <p:ph type="body" idx="1"/>
          </p:nvPr>
        </p:nvSpPr>
        <p:spPr>
          <a:xfrm>
            <a:off x="457200" y="1524000"/>
            <a:ext cx="8229600" cy="4967700"/>
          </a:xfrm>
          <a:prstGeom prst="rect">
            <a:avLst/>
          </a:prstGeom>
        </p:spPr>
        <p:txBody>
          <a:bodyPr lIns="91425" tIns="91425" rIns="91425" bIns="91425" anchor="t" anchorCtr="0">
            <a:noAutofit/>
          </a:bodyPr>
          <a:lstStyle/>
          <a:p>
            <a:pPr lvl="0" rtl="0">
              <a:lnSpc>
                <a:spcPct val="115000"/>
              </a:lnSpc>
              <a:spcBef>
                <a:spcPts val="0"/>
              </a:spcBef>
              <a:buNone/>
            </a:pPr>
            <a:r>
              <a:rPr lang="fr" sz="2000" dirty="0"/>
              <a:t>public class MyClass {</a:t>
            </a:r>
          </a:p>
          <a:p>
            <a:pPr lvl="0" indent="457200" rtl="0">
              <a:lnSpc>
                <a:spcPct val="115000"/>
              </a:lnSpc>
              <a:spcBef>
                <a:spcPts val="0"/>
              </a:spcBef>
              <a:buNone/>
            </a:pPr>
            <a:r>
              <a:rPr lang="fr" sz="2000" dirty="0"/>
              <a:t>private MyInnerClass inner;</a:t>
            </a:r>
          </a:p>
          <a:p>
            <a:pPr lvl="0" rtl="0">
              <a:lnSpc>
                <a:spcPct val="115000"/>
              </a:lnSpc>
              <a:spcBef>
                <a:spcPts val="0"/>
              </a:spcBef>
              <a:buNone/>
            </a:pPr>
            <a:r>
              <a:rPr lang="fr" sz="2000" dirty="0"/>
              <a:t>	public MyClass() {</a:t>
            </a:r>
          </a:p>
          <a:p>
            <a:pPr lvl="0" rtl="0">
              <a:lnSpc>
                <a:spcPct val="115000"/>
              </a:lnSpc>
              <a:spcBef>
                <a:spcPts val="0"/>
              </a:spcBef>
              <a:buNone/>
            </a:pPr>
            <a:r>
              <a:rPr lang="fr" sz="2000" dirty="0"/>
              <a:t>    		inner = new MyInnerClass();</a:t>
            </a:r>
          </a:p>
          <a:p>
            <a:pPr lvl="0" rtl="0">
              <a:lnSpc>
                <a:spcPct val="115000"/>
              </a:lnSpc>
              <a:spcBef>
                <a:spcPts val="0"/>
              </a:spcBef>
              <a:buNone/>
            </a:pPr>
            <a:r>
              <a:rPr lang="fr" sz="2000" dirty="0"/>
              <a:t>	}</a:t>
            </a:r>
          </a:p>
          <a:p>
            <a:pPr lvl="0" rtl="0">
              <a:lnSpc>
                <a:spcPct val="115000"/>
              </a:lnSpc>
              <a:spcBef>
                <a:spcPts val="0"/>
              </a:spcBef>
              <a:buNone/>
            </a:pPr>
            <a:r>
              <a:rPr lang="fr" sz="2000" dirty="0"/>
              <a:t>	public class MyInnerClass {</a:t>
            </a:r>
          </a:p>
          <a:p>
            <a:pPr lvl="0" rtl="0">
              <a:lnSpc>
                <a:spcPct val="115000"/>
              </a:lnSpc>
              <a:spcBef>
                <a:spcPts val="0"/>
              </a:spcBef>
              <a:buNone/>
            </a:pPr>
            <a:r>
              <a:rPr lang="fr" sz="2000" dirty="0"/>
              <a:t>    		private String field;</a:t>
            </a:r>
          </a:p>
          <a:p>
            <a:pPr lvl="0" rtl="0">
              <a:lnSpc>
                <a:spcPct val="115000"/>
              </a:lnSpc>
              <a:spcBef>
                <a:spcPts val="0"/>
              </a:spcBef>
              <a:buNone/>
            </a:pPr>
            <a:r>
              <a:rPr lang="fr" sz="2000" dirty="0"/>
              <a:t>	}</a:t>
            </a:r>
          </a:p>
          <a:p>
            <a:pPr lvl="0" rtl="0">
              <a:lnSpc>
                <a:spcPct val="115000"/>
              </a:lnSpc>
              <a:spcBef>
                <a:spcPts val="0"/>
              </a:spcBef>
              <a:buNone/>
            </a:pPr>
            <a:r>
              <a:rPr lang="fr" sz="2000" dirty="0"/>
              <a:t>}</a:t>
            </a:r>
          </a:p>
          <a:p>
            <a:endParaRPr sz="2000" dirty="0"/>
          </a:p>
          <a:p>
            <a:pPr lvl="0" rtl="0">
              <a:lnSpc>
                <a:spcPct val="115000"/>
              </a:lnSpc>
              <a:spcBef>
                <a:spcPts val="0"/>
              </a:spcBef>
              <a:buNone/>
            </a:pPr>
            <a:r>
              <a:rPr lang="fr" sz="2000" dirty="0"/>
              <a:t>MyClass c = new MyClass();</a:t>
            </a:r>
          </a:p>
          <a:p>
            <a:pPr lvl="0" rtl="0">
              <a:lnSpc>
                <a:spcPct val="115000"/>
              </a:lnSpc>
              <a:spcBef>
                <a:spcPts val="0"/>
              </a:spcBef>
              <a:buNone/>
            </a:pPr>
            <a:r>
              <a:rPr lang="fr" sz="2000" dirty="0"/>
              <a:t>MyInnerClass ic = c.new MyInnerClass();</a:t>
            </a:r>
          </a:p>
        </p:txBody>
      </p:sp>
      <p:sp>
        <p:nvSpPr>
          <p:cNvPr id="82" name="Shape 82"/>
          <p:cNvSpPr txBox="1"/>
          <p:nvPr/>
        </p:nvSpPr>
        <p:spPr>
          <a:xfrm>
            <a:off x="806825" y="6313572"/>
            <a:ext cx="7463099" cy="372299"/>
          </a:xfrm>
          <a:prstGeom prst="rect">
            <a:avLst/>
          </a:prstGeom>
          <a:noFill/>
          <a:ln>
            <a:noFill/>
          </a:ln>
        </p:spPr>
        <p:txBody>
          <a:bodyPr lIns="91425" tIns="91425" rIns="91425" bIns="91425" anchor="t" anchorCtr="0">
            <a:noAutofit/>
          </a:bodyPr>
          <a:lstStyle/>
          <a:p>
            <a:pPr lvl="0" algn="ctr" rtl="0">
              <a:buNone/>
            </a:pPr>
            <a:r>
              <a:rPr lang="fr">
                <a:solidFill>
                  <a:schemeClr val="lt1"/>
                </a:solidFill>
              </a:rPr>
              <a:t>Loïc Knuchel - </a:t>
            </a:r>
            <a:r>
              <a:rPr lang="fr" u="sng">
                <a:solidFill>
                  <a:schemeClr val="hlink"/>
                </a:solidFill>
                <a:hlinkClick r:id="rId3"/>
              </a:rPr>
              <a:t>javalist@nexeo.fr</a:t>
            </a:r>
          </a:p>
        </p:txBody>
      </p:sp>
    </p:spTree>
  </p:cSld>
  <p:clrMapOvr>
    <a:masterClrMapping/>
  </p:clrMapOvr>
  <p:transition spd="slow">
    <p:cut/>
  </p:transition>
</p:sld>
</file>

<file path=ppt/theme/theme1.xml><?xml version="1.0" encoding="utf-8"?>
<a:theme xmlns:a="http://schemas.openxmlformats.org/drawingml/2006/main">
  <a:themeElements>
    <a:clrScheme name="Custom 346">
      <a:dk1>
        <a:srgbClr val="000000"/>
      </a:dk1>
      <a:lt1>
        <a:srgbClr val="FFFFFF"/>
      </a:lt1>
      <a:dk2>
        <a:srgbClr val="4C4C4C"/>
      </a:dk2>
      <a:lt2>
        <a:srgbClr val="CCCCCC"/>
      </a:lt2>
      <a:accent1>
        <a:srgbClr val="89B4B8"/>
      </a:accent1>
      <a:accent2>
        <a:srgbClr val="AFA6CA"/>
      </a:accent2>
      <a:accent3>
        <a:srgbClr val="A5B492"/>
      </a:accent3>
      <a:accent4>
        <a:srgbClr val="E8CD6D"/>
      </a:accent4>
      <a:accent5>
        <a:srgbClr val="F4A447"/>
      </a:accent5>
      <a:accent6>
        <a:srgbClr val="D09D94"/>
      </a:accent6>
      <a:hlink>
        <a:srgbClr val="5EA7AA"/>
      </a:hlink>
      <a:folHlink>
        <a:srgbClr val="A295B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814</Words>
  <Application>Microsoft Office PowerPoint</Application>
  <PresentationFormat>On-screen Show (4:3)</PresentationFormat>
  <Paragraphs>243</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
      <vt:lpstr>Java,  générique et réutilisable</vt:lpstr>
      <vt:lpstr>Sommaire</vt:lpstr>
      <vt:lpstr>Les génériques</vt:lpstr>
      <vt:lpstr>Les génériques</vt:lpstr>
      <vt:lpstr>Les génériques</vt:lpstr>
      <vt:lpstr>Les génériques</vt:lpstr>
      <vt:lpstr>Les génériques, méthode générique</vt:lpstr>
      <vt:lpstr>Démo !</vt:lpstr>
      <vt:lpstr>Inner classes : simple</vt:lpstr>
      <vt:lpstr>Inner classes : static</vt:lpstr>
      <vt:lpstr>Inner classes : locales</vt:lpstr>
      <vt:lpstr>Inner classes : anonyme</vt:lpstr>
      <vt:lpstr>Démo !</vt:lpstr>
      <vt:lpstr>Programmation fonctionnelle</vt:lpstr>
      <vt:lpstr>Programmation fonctionnelle</vt:lpstr>
      <vt:lpstr>Java, tout est objet !</vt:lpstr>
      <vt:lpstr>Static, mot clé magique ?</vt:lpstr>
      <vt:lpstr>Démo !</vt:lpstr>
      <vt:lpstr>NullPointerException, une fatalité ?</vt:lpstr>
      <vt:lpstr>Null, quel sens, quel usage ?</vt:lpstr>
      <vt:lpstr>A propos de null :</vt:lpstr>
      <vt:lpstr>Null, quelles conséquences ?</vt:lpstr>
      <vt:lpstr>Null, quelles conséquences ?</vt:lpstr>
      <vt:lpstr>Null, quelles conséquences ?</vt:lpstr>
      <vt:lpstr>Démo !</vt:lpstr>
      <vt:lpstr>Utiliser le null ? NON !</vt:lpstr>
      <vt:lpstr>Quelques liens</vt:lpstr>
      <vt:lpstr>Des questions ?</vt:lpstr>
      <vt:lpstr>Last one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Java,  générique et réutilisable</dc:title>
  <cp:lastModifiedBy>loic</cp:lastModifiedBy>
  <cp:revision>1</cp:revision>
  <dcterms:modified xsi:type="dcterms:W3CDTF">2013-02-27T08:14:40Z</dcterms:modified>
</cp:coreProperties>
</file>